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37" r:id="rId1"/>
    <p:sldMasterId id="2147483852" r:id="rId2"/>
  </p:sldMasterIdLst>
  <p:notesMasterIdLst>
    <p:notesMasterId r:id="rId31"/>
  </p:notesMasterIdLst>
  <p:handoutMasterIdLst>
    <p:handoutMasterId r:id="rId32"/>
  </p:handoutMasterIdLst>
  <p:sldIdLst>
    <p:sldId id="900" r:id="rId3"/>
    <p:sldId id="1198" r:id="rId4"/>
    <p:sldId id="2437" r:id="rId5"/>
    <p:sldId id="2422" r:id="rId6"/>
    <p:sldId id="2368" r:id="rId7"/>
    <p:sldId id="2374" r:id="rId8"/>
    <p:sldId id="308" r:id="rId9"/>
    <p:sldId id="259" r:id="rId10"/>
    <p:sldId id="300" r:id="rId11"/>
    <p:sldId id="1128" r:id="rId12"/>
    <p:sldId id="1114" r:id="rId13"/>
    <p:sldId id="1095" r:id="rId14"/>
    <p:sldId id="1129" r:id="rId15"/>
    <p:sldId id="2439" r:id="rId16"/>
    <p:sldId id="294" r:id="rId17"/>
    <p:sldId id="2391" r:id="rId18"/>
    <p:sldId id="2440" r:id="rId19"/>
    <p:sldId id="1249" r:id="rId20"/>
    <p:sldId id="2427" r:id="rId21"/>
    <p:sldId id="2438" r:id="rId22"/>
    <p:sldId id="2423" r:id="rId23"/>
    <p:sldId id="2431" r:id="rId24"/>
    <p:sldId id="2430" r:id="rId25"/>
    <p:sldId id="2424" r:id="rId26"/>
    <p:sldId id="2428" r:id="rId27"/>
    <p:sldId id="1248" r:id="rId28"/>
    <p:sldId id="2432" r:id="rId29"/>
    <p:sldId id="2434" r:id="rId30"/>
  </p:sldIdLst>
  <p:sldSz cx="12192000" cy="6858000"/>
  <p:notesSz cx="6858000" cy="9144000"/>
  <p:custDataLst>
    <p:tags r:id="rId33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55">
          <p15:clr>
            <a:srgbClr val="A4A3A4"/>
          </p15:clr>
        </p15:guide>
        <p15:guide id="2" pos="37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  <a:srgbClr val="022164"/>
    <a:srgbClr val="006DB3"/>
    <a:srgbClr val="F7860C"/>
    <a:srgbClr val="004C79"/>
    <a:srgbClr val="F2F2F2"/>
    <a:srgbClr val="012134"/>
    <a:srgbClr val="1E49A8"/>
    <a:srgbClr val="340144"/>
    <a:srgbClr val="A7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0" autoAdjust="0"/>
    <p:restoredTop sz="79975" autoAdjust="0"/>
  </p:normalViewPr>
  <p:slideViewPr>
    <p:cSldViewPr snapToGrid="0" showGuides="1">
      <p:cViewPr varScale="1">
        <p:scale>
          <a:sx n="65" d="100"/>
          <a:sy n="65" d="100"/>
        </p:scale>
        <p:origin x="1075" y="53"/>
      </p:cViewPr>
      <p:guideLst>
        <p:guide orient="horz" pos="2455"/>
        <p:guide pos="37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06"/>
    </p:cViewPr>
  </p:sorter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C6E4E3-3FE0-49EF-9AA3-486448CD1051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8FA3ACF-ED0F-4A4A-8DA9-16C6F5011B46}">
      <dgm:prSet phldrT="[文字]" custT="1"/>
      <dgm:spPr/>
      <dgm:t>
        <a:bodyPr/>
        <a:lstStyle/>
        <a:p>
          <a:r>
            <a:rPr lang="en-US" altLang="zh-TW" sz="2400" b="0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Phase I</a:t>
          </a:r>
          <a:endParaRPr lang="zh-TW" altLang="en-US" sz="2400" b="0" dirty="0">
            <a:solidFill>
              <a:schemeClr val="bg1"/>
            </a:solidFill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E41DC464-6C9E-48D4-9312-2B6701CD0716}" type="parTrans" cxnId="{16C61EA2-228F-4C28-B49B-D13FA933286A}">
      <dgm:prSet/>
      <dgm:spPr/>
      <dgm:t>
        <a:bodyPr/>
        <a:lstStyle/>
        <a:p>
          <a:endParaRPr lang="zh-TW" altLang="en-US" sz="2400" b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BAE53093-BB52-48EF-B2D2-4051F4A5681B}" type="sibTrans" cxnId="{16C61EA2-228F-4C28-B49B-D13FA933286A}">
      <dgm:prSet/>
      <dgm:spPr/>
      <dgm:t>
        <a:bodyPr/>
        <a:lstStyle/>
        <a:p>
          <a:endParaRPr lang="zh-TW" altLang="en-US" sz="2400" b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B5C44C5E-5BC4-4AC0-AEA8-A4F055386CF9}">
      <dgm:prSet phldrT="[文字]" custT="1"/>
      <dgm:spPr/>
      <dgm:t>
        <a:bodyPr/>
        <a:lstStyle/>
        <a:p>
          <a:r>
            <a:rPr lang="en-US" altLang="zh-TW" sz="2400" b="0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Phase III</a:t>
          </a:r>
          <a:endParaRPr lang="zh-TW" altLang="en-US" sz="2400" b="0" dirty="0">
            <a:solidFill>
              <a:schemeClr val="bg1"/>
            </a:solidFill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A4AA6825-6FFB-4A8F-B5B2-C6721596972C}" type="parTrans" cxnId="{27591123-8CD3-4DB9-B65F-D302E07C64E9}">
      <dgm:prSet/>
      <dgm:spPr/>
      <dgm:t>
        <a:bodyPr/>
        <a:lstStyle/>
        <a:p>
          <a:endParaRPr lang="zh-TW" altLang="en-US" sz="2400" b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7850C11C-AB4B-4BE8-97FE-87C1B3C9E405}" type="sibTrans" cxnId="{27591123-8CD3-4DB9-B65F-D302E07C64E9}">
      <dgm:prSet/>
      <dgm:spPr/>
      <dgm:t>
        <a:bodyPr/>
        <a:lstStyle/>
        <a:p>
          <a:endParaRPr lang="zh-TW" altLang="en-US" sz="2400" b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4144557D-9677-498F-AA8B-9AA040C05246}">
      <dgm:prSet phldrT="[文字]" custT="1"/>
      <dgm:spPr/>
      <dgm:t>
        <a:bodyPr/>
        <a:lstStyle/>
        <a:p>
          <a:r>
            <a:rPr lang="en-US" altLang="zh-TW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Result</a:t>
          </a:r>
          <a:endParaRPr lang="zh-TW" altLang="en-US" sz="2400" b="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394CB37A-5A73-4FA0-8238-3868BD3222DC}" type="parTrans" cxnId="{A9B58F9B-9406-4842-A08D-AFB43C2FBD82}">
      <dgm:prSet/>
      <dgm:spPr/>
      <dgm:t>
        <a:bodyPr/>
        <a:lstStyle/>
        <a:p>
          <a:endParaRPr lang="zh-TW" altLang="en-US" sz="2400" b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4B1347C5-65E0-4B05-8313-7BA0FC65A063}" type="sibTrans" cxnId="{A9B58F9B-9406-4842-A08D-AFB43C2FBD82}">
      <dgm:prSet/>
      <dgm:spPr/>
      <dgm:t>
        <a:bodyPr/>
        <a:lstStyle/>
        <a:p>
          <a:endParaRPr lang="zh-TW" altLang="en-US" sz="2400" b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5DD16A4A-F0C8-4C77-B222-0A5FCADD2DDD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altLang="zh-TW" sz="2400" b="0" dirty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Data Collection </a:t>
          </a:r>
          <a:endParaRPr lang="zh-TW" altLang="en-US" sz="2400" b="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310E6FA4-4B38-4C3A-89CB-C77A4E87ACD4}" type="parTrans" cxnId="{B93960BB-9360-4B0A-919B-422E09694992}">
      <dgm:prSet/>
      <dgm:spPr/>
      <dgm:t>
        <a:bodyPr/>
        <a:lstStyle/>
        <a:p>
          <a:endParaRPr lang="zh-TW" altLang="en-US" sz="2400" b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608DD389-AA0D-45AB-8825-114DFC328C81}" type="sibTrans" cxnId="{B93960BB-9360-4B0A-919B-422E09694992}">
      <dgm:prSet/>
      <dgm:spPr/>
      <dgm:t>
        <a:bodyPr/>
        <a:lstStyle/>
        <a:p>
          <a:endParaRPr lang="zh-TW" altLang="en-US" sz="2400" b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7710F113-7364-4B38-9695-429A6C8D618D}">
      <dgm:prSet custT="1"/>
      <dgm:spPr/>
      <dgm:t>
        <a:bodyPr/>
        <a:lstStyle/>
        <a:p>
          <a:pPr algn="l">
            <a:buFont typeface="Wingdings" panose="05000000000000000000" pitchFamily="2" charset="2"/>
            <a:buChar char="Ø"/>
          </a:pPr>
          <a:r>
            <a:rPr lang="zh-TW" altLang="en-US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使用 </a:t>
          </a:r>
          <a:r>
            <a:rPr lang="en-US" altLang="en-US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Object Detection，</a:t>
          </a:r>
          <a:r>
            <a:rPr lang="zh-TW" altLang="en-US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若增加大量的 </a:t>
          </a:r>
          <a:r>
            <a:rPr lang="en-US" altLang="zh-TW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Training</a:t>
          </a:r>
          <a:r>
            <a:rPr lang="zh-TW" altLang="en-US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lang="en-US" altLang="zh-TW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data</a:t>
          </a:r>
          <a:r>
            <a:rPr lang="zh-TW" altLang="en-US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，</a:t>
          </a:r>
          <a:r>
            <a:rPr lang="en-US" altLang="zh-TW" sz="2400" b="0" dirty="0" err="1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mAP</a:t>
          </a:r>
          <a:r>
            <a:rPr lang="zh-TW" altLang="en-US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可從 </a:t>
          </a:r>
          <a:r>
            <a:rPr lang="en-US" altLang="zh-TW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62.97 % </a:t>
          </a:r>
          <a:r>
            <a:rPr lang="zh-TW" altLang="en-US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大幅度提升至 </a:t>
          </a:r>
          <a:r>
            <a:rPr lang="en-US" altLang="zh-TW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90.98 %</a:t>
          </a:r>
          <a:endParaRPr lang="zh-TW" altLang="en-US" sz="2400" b="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26B119DA-9654-49E1-A4D3-7EA7159131B6}" type="parTrans" cxnId="{B99856AC-0966-4EB5-A425-CD78ED93CFF4}">
      <dgm:prSet/>
      <dgm:spPr/>
      <dgm:t>
        <a:bodyPr/>
        <a:lstStyle/>
        <a:p>
          <a:endParaRPr lang="zh-TW" altLang="en-US" sz="2400" b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06350B50-12F0-4AC3-8AD4-8A9E385CDEEF}" type="sibTrans" cxnId="{B99856AC-0966-4EB5-A425-CD78ED93CFF4}">
      <dgm:prSet/>
      <dgm:spPr/>
      <dgm:t>
        <a:bodyPr/>
        <a:lstStyle/>
        <a:p>
          <a:endParaRPr lang="zh-TW" altLang="en-US" sz="2400" b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EA0E8016-D548-4B51-9743-67DDED5D5BDC}">
      <dgm:prSet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altLang="zh-TW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Model Done </a:t>
          </a:r>
          <a:r>
            <a:rPr lang="en-US" altLang="zh-TW" sz="2400" b="0" dirty="0" err="1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v.s</a:t>
          </a:r>
          <a:r>
            <a:rPr lang="en-US" altLang="zh-TW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. </a:t>
          </a:r>
          <a:r>
            <a:rPr lang="en-US" altLang="zh-TW" sz="2400" b="0" dirty="0" err="1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DataMing</a:t>
          </a:r>
          <a:r>
            <a:rPr lang="en-US" altLang="zh-TW" sz="2400" b="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endParaRPr lang="zh-TW" altLang="en-US" sz="2400" b="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E56E26E4-92C3-4800-B62B-D284675747F5}" type="parTrans" cxnId="{390E44B6-22A7-4E11-A47A-99166E7B87AD}">
      <dgm:prSet/>
      <dgm:spPr/>
      <dgm:t>
        <a:bodyPr/>
        <a:lstStyle/>
        <a:p>
          <a:endParaRPr lang="zh-TW" altLang="en-US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EC99AF-C120-40B9-A1B8-CB932218E94E}" type="sibTrans" cxnId="{390E44B6-22A7-4E11-A47A-99166E7B87AD}">
      <dgm:prSet/>
      <dgm:spPr/>
      <dgm:t>
        <a:bodyPr/>
        <a:lstStyle/>
        <a:p>
          <a:endParaRPr lang="zh-TW" altLang="en-US" b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EE3C39-0C26-46CB-A6AB-D4CB92FA06A8}">
      <dgm:prSet custT="1"/>
      <dgm:spPr/>
      <dgm:t>
        <a:bodyPr/>
        <a:lstStyle/>
        <a:p>
          <a:r>
            <a: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限制應用於特定 </a:t>
          </a:r>
          <a:r>
            <a: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Defect type</a:t>
          </a:r>
          <a:endParaRPr lang="zh-TW" altLang="en-US" sz="2400" b="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EB9BD214-EC94-4197-BA33-CF3633799354}" type="parTrans" cxnId="{9760F64E-360B-42DF-9250-D79473A475AA}">
      <dgm:prSet/>
      <dgm:spPr/>
      <dgm:t>
        <a:bodyPr/>
        <a:lstStyle/>
        <a:p>
          <a:endParaRPr lang="zh-TW" altLang="en-US"/>
        </a:p>
      </dgm:t>
    </dgm:pt>
    <dgm:pt modelId="{382CF8E1-3B3C-45CE-89EE-1B3B6AFB40EB}" type="sibTrans" cxnId="{9760F64E-360B-42DF-9250-D79473A475AA}">
      <dgm:prSet/>
      <dgm:spPr/>
      <dgm:t>
        <a:bodyPr/>
        <a:lstStyle/>
        <a:p>
          <a:endParaRPr lang="zh-TW" altLang="en-US"/>
        </a:p>
      </dgm:t>
    </dgm:pt>
    <dgm:pt modelId="{17F1D240-1128-45F9-8D09-710F016B1C2C}">
      <dgm:prSet phldrT="[文字]"/>
      <dgm:spPr/>
      <dgm:t>
        <a:bodyPr/>
        <a:lstStyle/>
        <a:p>
          <a:r>
            <a:rPr lang="en-US" altLang="zh-TW" b="0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Phase II</a:t>
          </a:r>
          <a:endParaRPr lang="zh-TW" altLang="en-US" b="0" dirty="0">
            <a:solidFill>
              <a:schemeClr val="bg1"/>
            </a:solidFill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7E5E207C-45B4-4C61-8B75-B6952CB9EF70}" type="parTrans" cxnId="{59AB20EF-156E-4772-A032-6BF62B504681}">
      <dgm:prSet/>
      <dgm:spPr/>
      <dgm:t>
        <a:bodyPr/>
        <a:lstStyle/>
        <a:p>
          <a:endParaRPr lang="zh-TW" altLang="en-US"/>
        </a:p>
      </dgm:t>
    </dgm:pt>
    <dgm:pt modelId="{C11CAD15-5B79-47A5-B9FB-0CA2B2627495}" type="sibTrans" cxnId="{59AB20EF-156E-4772-A032-6BF62B504681}">
      <dgm:prSet/>
      <dgm:spPr/>
      <dgm:t>
        <a:bodyPr/>
        <a:lstStyle/>
        <a:p>
          <a:endParaRPr lang="zh-TW" altLang="en-US"/>
        </a:p>
      </dgm:t>
    </dgm:pt>
    <dgm:pt modelId="{1C4F441D-DFBA-402E-84B8-BD9CDA54324A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zh-TW" altLang="en-US" b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在 </a:t>
          </a:r>
          <a:r>
            <a:rPr lang="en-US" altLang="zh-TW" b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4</a:t>
          </a:r>
          <a:r>
            <a:rPr lang="zh-TW" altLang="en-US" b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種差異性較大 </a:t>
          </a:r>
          <a:r>
            <a:rPr lang="en-US" altLang="zh-TW" b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Defect type</a:t>
          </a:r>
          <a:r>
            <a:rPr lang="zh-TW" altLang="en-US" b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的限制下，</a:t>
          </a:r>
          <a:r>
            <a:rPr lang="en-US" altLang="en-US" b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Accuracy</a:t>
          </a:r>
          <a:r>
            <a:rPr lang="zh-TW" altLang="en-US" b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可提升至 </a:t>
          </a:r>
          <a:r>
            <a:rPr lang="en-US" altLang="zh-TW" b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96 %</a:t>
          </a:r>
          <a:r>
            <a:rPr lang="zh-TW" altLang="en-US" b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，</a:t>
          </a:r>
          <a:r>
            <a:rPr lang="en-US" altLang="zh-TW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rPr>
            <a:t>False Rate</a:t>
          </a:r>
          <a:r>
            <a:rPr lang="zh-TW" altLang="en-US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rPr>
            <a:t> </a:t>
          </a:r>
          <a:r>
            <a:rPr lang="en-US" altLang="zh-TW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rPr>
            <a:t>(Defect)</a:t>
          </a:r>
          <a:r>
            <a:rPr lang="zh-TW" altLang="en-US" b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lang="en-US" altLang="zh-TW" b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&lt;1 %</a:t>
          </a:r>
          <a:endParaRPr lang="zh-TW" altLang="en-US"/>
        </a:p>
      </dgm:t>
    </dgm:pt>
    <dgm:pt modelId="{21B3877B-3A2F-41E3-9758-3E477EC4656A}" type="parTrans" cxnId="{CEDF6075-7C3D-456E-9E8F-DA062B2C2DC4}">
      <dgm:prSet/>
      <dgm:spPr/>
      <dgm:t>
        <a:bodyPr/>
        <a:lstStyle/>
        <a:p>
          <a:endParaRPr lang="zh-TW" altLang="en-US"/>
        </a:p>
      </dgm:t>
    </dgm:pt>
    <dgm:pt modelId="{526432E5-456B-4812-BA5A-049F074A0725}" type="sibTrans" cxnId="{CEDF6075-7C3D-456E-9E8F-DA062B2C2DC4}">
      <dgm:prSet/>
      <dgm:spPr/>
      <dgm:t>
        <a:bodyPr/>
        <a:lstStyle/>
        <a:p>
          <a:endParaRPr lang="zh-TW" altLang="en-US"/>
        </a:p>
      </dgm:t>
    </dgm:pt>
    <dgm:pt modelId="{6D653827-CF69-4534-9133-79280FFA13E5}" type="pres">
      <dgm:prSet presAssocID="{50C6E4E3-3FE0-49EF-9AA3-486448CD1051}" presName="linearFlow" presStyleCnt="0">
        <dgm:presLayoutVars>
          <dgm:dir/>
          <dgm:animLvl val="lvl"/>
          <dgm:resizeHandles val="exact"/>
        </dgm:presLayoutVars>
      </dgm:prSet>
      <dgm:spPr/>
    </dgm:pt>
    <dgm:pt modelId="{A2731B4B-58CB-4715-B417-D2FDDFC7713D}" type="pres">
      <dgm:prSet presAssocID="{C8FA3ACF-ED0F-4A4A-8DA9-16C6F5011B46}" presName="composite" presStyleCnt="0"/>
      <dgm:spPr/>
    </dgm:pt>
    <dgm:pt modelId="{A4182770-71A8-4F11-86ED-62C4362D19DA}" type="pres">
      <dgm:prSet presAssocID="{C8FA3ACF-ED0F-4A4A-8DA9-16C6F5011B46}" presName="parentText" presStyleLbl="alignNode1" presStyleIdx="0" presStyleCnt="4" custScaleX="115082">
        <dgm:presLayoutVars>
          <dgm:chMax val="1"/>
          <dgm:bulletEnabled val="1"/>
        </dgm:presLayoutVars>
      </dgm:prSet>
      <dgm:spPr/>
    </dgm:pt>
    <dgm:pt modelId="{12FBE85A-FEDB-4A95-B0B5-9D5B259A107A}" type="pres">
      <dgm:prSet presAssocID="{C8FA3ACF-ED0F-4A4A-8DA9-16C6F5011B46}" presName="descendantText" presStyleLbl="alignAcc1" presStyleIdx="0" presStyleCnt="4">
        <dgm:presLayoutVars>
          <dgm:bulletEnabled val="1"/>
        </dgm:presLayoutVars>
      </dgm:prSet>
      <dgm:spPr/>
    </dgm:pt>
    <dgm:pt modelId="{B74DFCAB-F2EC-447E-8E34-56A0E9D2DA07}" type="pres">
      <dgm:prSet presAssocID="{BAE53093-BB52-48EF-B2D2-4051F4A5681B}" presName="sp" presStyleCnt="0"/>
      <dgm:spPr/>
    </dgm:pt>
    <dgm:pt modelId="{0732B8B0-AEDD-4036-A694-E7A9CA584235}" type="pres">
      <dgm:prSet presAssocID="{17F1D240-1128-45F9-8D09-710F016B1C2C}" presName="composite" presStyleCnt="0"/>
      <dgm:spPr/>
    </dgm:pt>
    <dgm:pt modelId="{12B95D7C-F7DF-4F96-A9CC-665037E8155C}" type="pres">
      <dgm:prSet presAssocID="{17F1D240-1128-45F9-8D09-710F016B1C2C}" presName="parentText" presStyleLbl="alignNode1" presStyleIdx="1" presStyleCnt="4" custScaleX="115082">
        <dgm:presLayoutVars>
          <dgm:chMax val="1"/>
          <dgm:bulletEnabled val="1"/>
        </dgm:presLayoutVars>
      </dgm:prSet>
      <dgm:spPr/>
    </dgm:pt>
    <dgm:pt modelId="{93EDA638-3E0B-4136-87B9-3E0207FF0DE9}" type="pres">
      <dgm:prSet presAssocID="{17F1D240-1128-45F9-8D09-710F016B1C2C}" presName="descendantText" presStyleLbl="alignAcc1" presStyleIdx="1" presStyleCnt="4">
        <dgm:presLayoutVars>
          <dgm:bulletEnabled val="1"/>
        </dgm:presLayoutVars>
      </dgm:prSet>
      <dgm:spPr/>
    </dgm:pt>
    <dgm:pt modelId="{392A5787-2191-4E84-A02E-AA4FF1146AAC}" type="pres">
      <dgm:prSet presAssocID="{C11CAD15-5B79-47A5-B9FB-0CA2B2627495}" presName="sp" presStyleCnt="0"/>
      <dgm:spPr/>
    </dgm:pt>
    <dgm:pt modelId="{6E7DDDBE-2D62-455F-88C3-F2400A21AB80}" type="pres">
      <dgm:prSet presAssocID="{B5C44C5E-5BC4-4AC0-AEA8-A4F055386CF9}" presName="composite" presStyleCnt="0"/>
      <dgm:spPr/>
    </dgm:pt>
    <dgm:pt modelId="{5EEA0257-4A96-4252-855F-D6A88123D77E}" type="pres">
      <dgm:prSet presAssocID="{B5C44C5E-5BC4-4AC0-AEA8-A4F055386CF9}" presName="parentText" presStyleLbl="alignNode1" presStyleIdx="2" presStyleCnt="4" custScaleX="115082">
        <dgm:presLayoutVars>
          <dgm:chMax val="1"/>
          <dgm:bulletEnabled val="1"/>
        </dgm:presLayoutVars>
      </dgm:prSet>
      <dgm:spPr/>
    </dgm:pt>
    <dgm:pt modelId="{3BBF4136-3E37-4D18-908C-5C0F6BD0B1D0}" type="pres">
      <dgm:prSet presAssocID="{B5C44C5E-5BC4-4AC0-AEA8-A4F055386CF9}" presName="descendantText" presStyleLbl="alignAcc1" presStyleIdx="2" presStyleCnt="4">
        <dgm:presLayoutVars>
          <dgm:bulletEnabled val="1"/>
        </dgm:presLayoutVars>
      </dgm:prSet>
      <dgm:spPr/>
    </dgm:pt>
    <dgm:pt modelId="{03FEA17C-A4A2-48EF-91A4-541A628F3949}" type="pres">
      <dgm:prSet presAssocID="{7850C11C-AB4B-4BE8-97FE-87C1B3C9E405}" presName="sp" presStyleCnt="0"/>
      <dgm:spPr/>
    </dgm:pt>
    <dgm:pt modelId="{76ABBD5B-6C04-4F9F-B641-4FC72A73B886}" type="pres">
      <dgm:prSet presAssocID="{4144557D-9677-498F-AA8B-9AA040C05246}" presName="composite" presStyleCnt="0"/>
      <dgm:spPr/>
    </dgm:pt>
    <dgm:pt modelId="{971164E9-CE94-48B7-9C53-DE12A918D54F}" type="pres">
      <dgm:prSet presAssocID="{4144557D-9677-498F-AA8B-9AA040C05246}" presName="parentText" presStyleLbl="alignNode1" presStyleIdx="3" presStyleCnt="4" custScaleX="115082">
        <dgm:presLayoutVars>
          <dgm:chMax val="1"/>
          <dgm:bulletEnabled val="1"/>
        </dgm:presLayoutVars>
      </dgm:prSet>
      <dgm:spPr/>
    </dgm:pt>
    <dgm:pt modelId="{42F3BE0D-F361-4450-A4D4-D0C27669C6B5}" type="pres">
      <dgm:prSet presAssocID="{4144557D-9677-498F-AA8B-9AA040C05246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5620C018-D9C8-4577-9ADA-B143024F2547}" type="presOf" srcId="{50C6E4E3-3FE0-49EF-9AA3-486448CD1051}" destId="{6D653827-CF69-4534-9133-79280FFA13E5}" srcOrd="0" destOrd="0" presId="urn:microsoft.com/office/officeart/2005/8/layout/chevron2"/>
    <dgm:cxn modelId="{D010AE1B-4E86-4AD7-B85D-CA0CDEB74CA2}" type="presOf" srcId="{C8FA3ACF-ED0F-4A4A-8DA9-16C6F5011B46}" destId="{A4182770-71A8-4F11-86ED-62C4362D19DA}" srcOrd="0" destOrd="0" presId="urn:microsoft.com/office/officeart/2005/8/layout/chevron2"/>
    <dgm:cxn modelId="{B10A5F21-C296-44DC-8F64-135A88F79E60}" type="presOf" srcId="{B5C44C5E-5BC4-4AC0-AEA8-A4F055386CF9}" destId="{5EEA0257-4A96-4252-855F-D6A88123D77E}" srcOrd="0" destOrd="0" presId="urn:microsoft.com/office/officeart/2005/8/layout/chevron2"/>
    <dgm:cxn modelId="{27591123-8CD3-4DB9-B65F-D302E07C64E9}" srcId="{50C6E4E3-3FE0-49EF-9AA3-486448CD1051}" destId="{B5C44C5E-5BC4-4AC0-AEA8-A4F055386CF9}" srcOrd="2" destOrd="0" parTransId="{A4AA6825-6FFB-4A8F-B5B2-C6721596972C}" sibTransId="{7850C11C-AB4B-4BE8-97FE-87C1B3C9E405}"/>
    <dgm:cxn modelId="{CBEA3027-9251-4956-AC94-76237934EF41}" type="presOf" srcId="{4144557D-9677-498F-AA8B-9AA040C05246}" destId="{971164E9-CE94-48B7-9C53-DE12A918D54F}" srcOrd="0" destOrd="0" presId="urn:microsoft.com/office/officeart/2005/8/layout/chevron2"/>
    <dgm:cxn modelId="{9760F64E-360B-42DF-9250-D79473A475AA}" srcId="{4144557D-9677-498F-AA8B-9AA040C05246}" destId="{17EE3C39-0C26-46CB-A6AB-D4CB92FA06A8}" srcOrd="1" destOrd="0" parTransId="{EB9BD214-EC94-4197-BA33-CF3633799354}" sibTransId="{382CF8E1-3B3C-45CE-89EE-1B3B6AFB40EB}"/>
    <dgm:cxn modelId="{F977FF4F-3484-441F-BB9C-868C6FFA1E81}" type="presOf" srcId="{7710F113-7364-4B38-9695-429A6C8D618D}" destId="{3BBF4136-3E37-4D18-908C-5C0F6BD0B1D0}" srcOrd="0" destOrd="0" presId="urn:microsoft.com/office/officeart/2005/8/layout/chevron2"/>
    <dgm:cxn modelId="{CEDF6075-7C3D-456E-9E8F-DA062B2C2DC4}" srcId="{17F1D240-1128-45F9-8D09-710F016B1C2C}" destId="{1C4F441D-DFBA-402E-84B8-BD9CDA54324A}" srcOrd="0" destOrd="0" parTransId="{21B3877B-3A2F-41E3-9758-3E477EC4656A}" sibTransId="{526432E5-456B-4812-BA5A-049F074A0725}"/>
    <dgm:cxn modelId="{43638759-09A3-441E-8164-CA57FDF4D63B}" type="presOf" srcId="{17F1D240-1128-45F9-8D09-710F016B1C2C}" destId="{12B95D7C-F7DF-4F96-A9CC-665037E8155C}" srcOrd="0" destOrd="0" presId="urn:microsoft.com/office/officeart/2005/8/layout/chevron2"/>
    <dgm:cxn modelId="{A9B58F9B-9406-4842-A08D-AFB43C2FBD82}" srcId="{50C6E4E3-3FE0-49EF-9AA3-486448CD1051}" destId="{4144557D-9677-498F-AA8B-9AA040C05246}" srcOrd="3" destOrd="0" parTransId="{394CB37A-5A73-4FA0-8238-3868BD3222DC}" sibTransId="{4B1347C5-65E0-4B05-8313-7BA0FC65A063}"/>
    <dgm:cxn modelId="{16C61EA2-228F-4C28-B49B-D13FA933286A}" srcId="{50C6E4E3-3FE0-49EF-9AA3-486448CD1051}" destId="{C8FA3ACF-ED0F-4A4A-8DA9-16C6F5011B46}" srcOrd="0" destOrd="0" parTransId="{E41DC464-6C9E-48D4-9312-2B6701CD0716}" sibTransId="{BAE53093-BB52-48EF-B2D2-4051F4A5681B}"/>
    <dgm:cxn modelId="{B99856AC-0966-4EB5-A425-CD78ED93CFF4}" srcId="{B5C44C5E-5BC4-4AC0-AEA8-A4F055386CF9}" destId="{7710F113-7364-4B38-9695-429A6C8D618D}" srcOrd="0" destOrd="0" parTransId="{26B119DA-9654-49E1-A4D3-7EA7159131B6}" sibTransId="{06350B50-12F0-4AC3-8AD4-8A9E385CDEEF}"/>
    <dgm:cxn modelId="{390E44B6-22A7-4E11-A47A-99166E7B87AD}" srcId="{4144557D-9677-498F-AA8B-9AA040C05246}" destId="{EA0E8016-D548-4B51-9743-67DDED5D5BDC}" srcOrd="0" destOrd="0" parTransId="{E56E26E4-92C3-4800-B62B-D284675747F5}" sibTransId="{2CEC99AF-C120-40B9-A1B8-CB932218E94E}"/>
    <dgm:cxn modelId="{B93960BB-9360-4B0A-919B-422E09694992}" srcId="{C8FA3ACF-ED0F-4A4A-8DA9-16C6F5011B46}" destId="{5DD16A4A-F0C8-4C77-B222-0A5FCADD2DDD}" srcOrd="0" destOrd="0" parTransId="{310E6FA4-4B38-4C3A-89CB-C77A4E87ACD4}" sibTransId="{608DD389-AA0D-45AB-8825-114DFC328C81}"/>
    <dgm:cxn modelId="{529139D6-285F-444D-AD89-1BCDA19D8708}" type="presOf" srcId="{17EE3C39-0C26-46CB-A6AB-D4CB92FA06A8}" destId="{42F3BE0D-F361-4450-A4D4-D0C27669C6B5}" srcOrd="0" destOrd="1" presId="urn:microsoft.com/office/officeart/2005/8/layout/chevron2"/>
    <dgm:cxn modelId="{AE4476D6-21F2-47D9-BA43-AD05C821F4D8}" type="presOf" srcId="{EA0E8016-D548-4B51-9743-67DDED5D5BDC}" destId="{42F3BE0D-F361-4450-A4D4-D0C27669C6B5}" srcOrd="0" destOrd="0" presId="urn:microsoft.com/office/officeart/2005/8/layout/chevron2"/>
    <dgm:cxn modelId="{A9212DD8-0337-4CA8-9A69-B13043F9A2C2}" type="presOf" srcId="{1C4F441D-DFBA-402E-84B8-BD9CDA54324A}" destId="{93EDA638-3E0B-4136-87B9-3E0207FF0DE9}" srcOrd="0" destOrd="0" presId="urn:microsoft.com/office/officeart/2005/8/layout/chevron2"/>
    <dgm:cxn modelId="{052057E3-51A4-47BE-9193-8679D42521EC}" type="presOf" srcId="{5DD16A4A-F0C8-4C77-B222-0A5FCADD2DDD}" destId="{12FBE85A-FEDB-4A95-B0B5-9D5B259A107A}" srcOrd="0" destOrd="0" presId="urn:microsoft.com/office/officeart/2005/8/layout/chevron2"/>
    <dgm:cxn modelId="{59AB20EF-156E-4772-A032-6BF62B504681}" srcId="{50C6E4E3-3FE0-49EF-9AA3-486448CD1051}" destId="{17F1D240-1128-45F9-8D09-710F016B1C2C}" srcOrd="1" destOrd="0" parTransId="{7E5E207C-45B4-4C61-8B75-B6952CB9EF70}" sibTransId="{C11CAD15-5B79-47A5-B9FB-0CA2B2627495}"/>
    <dgm:cxn modelId="{96ABEB42-A1DE-4E14-B650-E42B4672C3EE}" type="presParOf" srcId="{6D653827-CF69-4534-9133-79280FFA13E5}" destId="{A2731B4B-58CB-4715-B417-D2FDDFC7713D}" srcOrd="0" destOrd="0" presId="urn:microsoft.com/office/officeart/2005/8/layout/chevron2"/>
    <dgm:cxn modelId="{8D368531-B92E-485B-8267-668E91D7E539}" type="presParOf" srcId="{A2731B4B-58CB-4715-B417-D2FDDFC7713D}" destId="{A4182770-71A8-4F11-86ED-62C4362D19DA}" srcOrd="0" destOrd="0" presId="urn:microsoft.com/office/officeart/2005/8/layout/chevron2"/>
    <dgm:cxn modelId="{C84B8769-0D46-46D2-B1FD-3BEFDC809691}" type="presParOf" srcId="{A2731B4B-58CB-4715-B417-D2FDDFC7713D}" destId="{12FBE85A-FEDB-4A95-B0B5-9D5B259A107A}" srcOrd="1" destOrd="0" presId="urn:microsoft.com/office/officeart/2005/8/layout/chevron2"/>
    <dgm:cxn modelId="{D74FAF8C-D3B4-4BEB-AAB0-4B8F0FE4AD4F}" type="presParOf" srcId="{6D653827-CF69-4534-9133-79280FFA13E5}" destId="{B74DFCAB-F2EC-447E-8E34-56A0E9D2DA07}" srcOrd="1" destOrd="0" presId="urn:microsoft.com/office/officeart/2005/8/layout/chevron2"/>
    <dgm:cxn modelId="{56231A38-CA55-4135-A587-B881101B0C6A}" type="presParOf" srcId="{6D653827-CF69-4534-9133-79280FFA13E5}" destId="{0732B8B0-AEDD-4036-A694-E7A9CA584235}" srcOrd="2" destOrd="0" presId="urn:microsoft.com/office/officeart/2005/8/layout/chevron2"/>
    <dgm:cxn modelId="{42824AC1-4558-4389-9AF6-83A4FD5C413C}" type="presParOf" srcId="{0732B8B0-AEDD-4036-A694-E7A9CA584235}" destId="{12B95D7C-F7DF-4F96-A9CC-665037E8155C}" srcOrd="0" destOrd="0" presId="urn:microsoft.com/office/officeart/2005/8/layout/chevron2"/>
    <dgm:cxn modelId="{B0EF6971-1D43-4858-B96B-EF11B2D5AE9B}" type="presParOf" srcId="{0732B8B0-AEDD-4036-A694-E7A9CA584235}" destId="{93EDA638-3E0B-4136-87B9-3E0207FF0DE9}" srcOrd="1" destOrd="0" presId="urn:microsoft.com/office/officeart/2005/8/layout/chevron2"/>
    <dgm:cxn modelId="{3891CB89-CE45-4D26-ABAD-6A8E7080FE44}" type="presParOf" srcId="{6D653827-CF69-4534-9133-79280FFA13E5}" destId="{392A5787-2191-4E84-A02E-AA4FF1146AAC}" srcOrd="3" destOrd="0" presId="urn:microsoft.com/office/officeart/2005/8/layout/chevron2"/>
    <dgm:cxn modelId="{D4B48CBD-E990-4C98-91DE-A5BD734A6052}" type="presParOf" srcId="{6D653827-CF69-4534-9133-79280FFA13E5}" destId="{6E7DDDBE-2D62-455F-88C3-F2400A21AB80}" srcOrd="4" destOrd="0" presId="urn:microsoft.com/office/officeart/2005/8/layout/chevron2"/>
    <dgm:cxn modelId="{23E018A1-300A-4D4D-93EE-3E7DAE11AB7B}" type="presParOf" srcId="{6E7DDDBE-2D62-455F-88C3-F2400A21AB80}" destId="{5EEA0257-4A96-4252-855F-D6A88123D77E}" srcOrd="0" destOrd="0" presId="urn:microsoft.com/office/officeart/2005/8/layout/chevron2"/>
    <dgm:cxn modelId="{606CC9B2-8AF6-4487-B08C-C2930214B8F9}" type="presParOf" srcId="{6E7DDDBE-2D62-455F-88C3-F2400A21AB80}" destId="{3BBF4136-3E37-4D18-908C-5C0F6BD0B1D0}" srcOrd="1" destOrd="0" presId="urn:microsoft.com/office/officeart/2005/8/layout/chevron2"/>
    <dgm:cxn modelId="{295B4F08-B04C-4EEF-B495-0C345A6D0EB6}" type="presParOf" srcId="{6D653827-CF69-4534-9133-79280FFA13E5}" destId="{03FEA17C-A4A2-48EF-91A4-541A628F3949}" srcOrd="5" destOrd="0" presId="urn:microsoft.com/office/officeart/2005/8/layout/chevron2"/>
    <dgm:cxn modelId="{26AD15A6-F825-412E-A5EF-31A17FF8739D}" type="presParOf" srcId="{6D653827-CF69-4534-9133-79280FFA13E5}" destId="{76ABBD5B-6C04-4F9F-B641-4FC72A73B886}" srcOrd="6" destOrd="0" presId="urn:microsoft.com/office/officeart/2005/8/layout/chevron2"/>
    <dgm:cxn modelId="{9CA8496A-23DF-439F-BDDC-0D155BD964F8}" type="presParOf" srcId="{76ABBD5B-6C04-4F9F-B641-4FC72A73B886}" destId="{971164E9-CE94-48B7-9C53-DE12A918D54F}" srcOrd="0" destOrd="0" presId="urn:microsoft.com/office/officeart/2005/8/layout/chevron2"/>
    <dgm:cxn modelId="{60C047F6-5961-46A5-B444-83F59966A6B5}" type="presParOf" srcId="{76ABBD5B-6C04-4F9F-B641-4FC72A73B886}" destId="{42F3BE0D-F361-4450-A4D4-D0C27669C6B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235255-5DAC-45B8-A8BA-8AE3327C0DC8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C961C53-AE14-4A62-9DDD-CB76F1B4D71B}">
      <dgm:prSet phldrT="[文字]" custT="1"/>
      <dgm:spPr>
        <a:solidFill>
          <a:srgbClr val="333399"/>
        </a:solidFill>
      </dgm:spPr>
      <dgm:t>
        <a:bodyPr/>
        <a:lstStyle/>
        <a:p>
          <a:r>
            <a:rPr lang="en-US" altLang="zh-TW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AOI</a:t>
          </a:r>
          <a:r>
            <a:rPr lang="zh-TW" alt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判錯率約為 </a:t>
          </a:r>
          <a:r>
            <a:rPr lang="en-US" altLang="zh-TW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5 %</a:t>
          </a:r>
          <a:r>
            <a:rPr lang="zh-TW" alt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kumimoji="1" lang="en-US" altLang="zh-Hant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(</a:t>
          </a:r>
          <a:r>
            <a:rPr kumimoji="1" lang="zh-Hant" alt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以總圖片數計算</a:t>
          </a:r>
          <a:r>
            <a:rPr kumimoji="1" lang="en-US" altLang="zh-Hant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)</a:t>
          </a:r>
          <a:r>
            <a:rPr lang="zh-Hant" altLang="en-US" sz="20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endParaRPr lang="en-US" altLang="zh-TW" sz="2000" b="1" dirty="0">
            <a:solidFill>
              <a:schemeClr val="bg1"/>
            </a:solidFill>
            <a:effectLst/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D8BDD560-136D-4268-AEDB-2061C7B14587}" type="parTrans" cxnId="{8C9A0315-C6B7-494A-AA56-45AE93841E97}">
      <dgm:prSet/>
      <dgm:spPr/>
      <dgm:t>
        <a:bodyPr/>
        <a:lstStyle/>
        <a:p>
          <a:endParaRPr lang="zh-TW" altLang="en-US"/>
        </a:p>
      </dgm:t>
    </dgm:pt>
    <dgm:pt modelId="{A6C35E04-B6C4-4947-A3AE-9784026CE0E6}" type="sibTrans" cxnId="{8C9A0315-C6B7-494A-AA56-45AE93841E97}">
      <dgm:prSet/>
      <dgm:spPr/>
      <dgm:t>
        <a:bodyPr/>
        <a:lstStyle/>
        <a:p>
          <a:endParaRPr lang="zh-TW" altLang="en-US"/>
        </a:p>
      </dgm:t>
    </dgm:pt>
    <dgm:pt modelId="{AD1FFEAF-4BD5-4DAB-AE1D-FA1AEC242174}">
      <dgm:prSet phldrT="[文字]" custT="1"/>
      <dgm:spPr>
        <a:solidFill>
          <a:srgbClr val="333399"/>
        </a:solidFill>
      </dgm:spPr>
      <dgm:t>
        <a:bodyPr/>
        <a:lstStyle/>
        <a:p>
          <a:r>
            <a:rPr kumimoji="1" lang="zh-Hant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每條生產線每天需要</a:t>
          </a:r>
          <a:r>
            <a:rPr kumimoji="1"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lang="en-US" altLang="zh-Hant" sz="2000" b="1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4</a:t>
          </a:r>
          <a:r>
            <a:rPr lang="zh-TW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kumimoji="1" lang="zh-Hant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個目檢員</a:t>
          </a:r>
          <a:endParaRPr lang="zh-TW" altLang="en-US" sz="2000" b="1" dirty="0">
            <a:solidFill>
              <a:schemeClr val="bg1"/>
            </a:solidFill>
          </a:endParaRPr>
        </a:p>
      </dgm:t>
    </dgm:pt>
    <dgm:pt modelId="{F91A5779-E45F-4D7A-BEC9-CD8661B55AE6}" type="parTrans" cxnId="{8AEC15AA-DFB7-48DE-BB72-1705B98E1752}">
      <dgm:prSet/>
      <dgm:spPr/>
      <dgm:t>
        <a:bodyPr/>
        <a:lstStyle/>
        <a:p>
          <a:endParaRPr lang="zh-TW" altLang="en-US"/>
        </a:p>
      </dgm:t>
    </dgm:pt>
    <dgm:pt modelId="{D0EAADFD-F72D-402E-A9D6-0CCA6FAF0596}" type="sibTrans" cxnId="{8AEC15AA-DFB7-48DE-BB72-1705B98E1752}">
      <dgm:prSet/>
      <dgm:spPr/>
      <dgm:t>
        <a:bodyPr/>
        <a:lstStyle/>
        <a:p>
          <a:endParaRPr lang="zh-TW" altLang="en-US"/>
        </a:p>
      </dgm:t>
    </dgm:pt>
    <dgm:pt modelId="{2461EF4E-55D0-4965-957A-34F9CD7D5320}">
      <dgm:prSet custT="1"/>
      <dgm:spPr/>
      <dgm:t>
        <a:bodyPr/>
        <a:lstStyle/>
        <a:p>
          <a:r>
            <a:rPr lang="zh-TW" altLang="en-US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實際 </a:t>
          </a:r>
          <a:r>
            <a:rPr lang="en-US" altLang="zh-TW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SMT</a:t>
          </a:r>
          <a:r>
            <a:rPr lang="zh-TW" altLang="en-US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之良率約 </a:t>
          </a:r>
          <a:r>
            <a:rPr lang="en-US" altLang="zh-TW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9x</a:t>
          </a:r>
          <a:r>
            <a:rPr lang="zh-TW" altLang="en-US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lang="en-US" altLang="zh-TW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%</a:t>
          </a:r>
          <a:endParaRPr lang="zh-TW" altLang="en-US" sz="2000" b="1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A49792EC-153D-4ED5-BB51-0D0AA9FC189C}" type="parTrans" cxnId="{2417F038-54B8-4BC1-B9A4-B9F78F246550}">
      <dgm:prSet/>
      <dgm:spPr/>
      <dgm:t>
        <a:bodyPr/>
        <a:lstStyle/>
        <a:p>
          <a:endParaRPr lang="zh-TW" altLang="en-US"/>
        </a:p>
      </dgm:t>
    </dgm:pt>
    <dgm:pt modelId="{8DE9C656-C159-442F-9DD5-FD1DB0DB0ABB}" type="sibTrans" cxnId="{2417F038-54B8-4BC1-B9A4-B9F78F246550}">
      <dgm:prSet/>
      <dgm:spPr/>
      <dgm:t>
        <a:bodyPr/>
        <a:lstStyle/>
        <a:p>
          <a:endParaRPr lang="zh-TW" altLang="en-US"/>
        </a:p>
      </dgm:t>
    </dgm:pt>
    <dgm:pt modelId="{B73664E9-CFBB-44FB-9071-CA555C6E70D9}">
      <dgm:prSet custT="1"/>
      <dgm:spPr/>
      <dgm:t>
        <a:bodyPr/>
        <a:lstStyle/>
        <a:p>
          <a:endParaRPr lang="zh-TW" altLang="en-US" sz="200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gm:t>
    </dgm:pt>
    <dgm:pt modelId="{03578901-53C9-4438-B8C0-263167500749}" type="parTrans" cxnId="{9661292F-16BB-4A17-8658-9CD1A1652E24}">
      <dgm:prSet/>
      <dgm:spPr/>
      <dgm:t>
        <a:bodyPr/>
        <a:lstStyle/>
        <a:p>
          <a:endParaRPr lang="zh-TW" altLang="en-US"/>
        </a:p>
      </dgm:t>
    </dgm:pt>
    <dgm:pt modelId="{B8694BA1-2394-4E37-A1D5-5344573627F7}" type="sibTrans" cxnId="{9661292F-16BB-4A17-8658-9CD1A1652E24}">
      <dgm:prSet/>
      <dgm:spPr/>
      <dgm:t>
        <a:bodyPr/>
        <a:lstStyle/>
        <a:p>
          <a:endParaRPr lang="zh-TW" altLang="en-US"/>
        </a:p>
      </dgm:t>
    </dgm:pt>
    <dgm:pt modelId="{37D53B43-4139-407C-B72C-E47175014B63}">
      <dgm:prSet custT="1"/>
      <dgm:spPr/>
      <dgm:t>
        <a:bodyPr/>
        <a:lstStyle/>
        <a:p>
          <a:r>
            <a:rPr lang="zh-TW" altLang="en-US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若以每片 </a:t>
          </a:r>
          <a:r>
            <a:rPr lang="en-US" altLang="en-US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PCBA </a:t>
          </a:r>
          <a:r>
            <a:rPr lang="zh-TW" altLang="en-US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角度，幾乎每片都有錯判</a:t>
          </a:r>
        </a:p>
      </dgm:t>
    </dgm:pt>
    <dgm:pt modelId="{11B2A1A8-E895-4E30-A59F-905E0FB17E22}" type="parTrans" cxnId="{6708E2BD-EEB0-4D68-8326-6C1B24361ED7}">
      <dgm:prSet/>
      <dgm:spPr/>
      <dgm:t>
        <a:bodyPr/>
        <a:lstStyle/>
        <a:p>
          <a:endParaRPr lang="zh-TW" altLang="en-US"/>
        </a:p>
      </dgm:t>
    </dgm:pt>
    <dgm:pt modelId="{F3DA9CD3-68BA-4D05-8C2A-F7F909280916}" type="sibTrans" cxnId="{6708E2BD-EEB0-4D68-8326-6C1B24361ED7}">
      <dgm:prSet/>
      <dgm:spPr/>
      <dgm:t>
        <a:bodyPr/>
        <a:lstStyle/>
        <a:p>
          <a:endParaRPr lang="zh-TW" altLang="en-US"/>
        </a:p>
      </dgm:t>
    </dgm:pt>
    <dgm:pt modelId="{9F18F440-D9DF-4DFD-992C-AD8264FC8349}">
      <dgm:prSet custT="1"/>
      <dgm:spPr/>
      <dgm:t>
        <a:bodyPr/>
        <a:lstStyle/>
        <a:p>
          <a:r>
            <a:rPr lang="zh-Hant" altLang="en-US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目檢員每天需檢查約</a:t>
          </a:r>
          <a:r>
            <a:rPr lang="zh-TW" altLang="en-US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lang="en-US" altLang="zh-Hant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6000</a:t>
          </a:r>
          <a:r>
            <a:rPr lang="zh-TW" altLang="en-US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多張</a:t>
          </a:r>
          <a:r>
            <a:rPr lang="zh-Hant" altLang="en-US" sz="2000" b="1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圖片，並對不良之圖片進行標記</a:t>
          </a:r>
          <a:r>
            <a:rPr lang="zh-Hant" altLang="en-US" sz="2000" b="1" dirty="0">
              <a:latin typeface="PMingLiU" panose="02020500000000000000" pitchFamily="18" charset="-120"/>
              <a:ea typeface="PMingLiU" panose="02020500000000000000" pitchFamily="18" charset="-120"/>
              <a:cs typeface="Times New Roman" panose="02020603050405020304" pitchFamily="18" charset="0"/>
            </a:rPr>
            <a:t>。</a:t>
          </a:r>
          <a:endParaRPr lang="zh-TW" altLang="en-US" sz="2000" b="1" dirty="0"/>
        </a:p>
      </dgm:t>
    </dgm:pt>
    <dgm:pt modelId="{C84A8FE3-1550-4F0E-96AB-1AC893AA8074}" type="parTrans" cxnId="{9562D150-6E8A-40F1-86AA-9845898C34D2}">
      <dgm:prSet/>
      <dgm:spPr/>
      <dgm:t>
        <a:bodyPr/>
        <a:lstStyle/>
        <a:p>
          <a:endParaRPr lang="zh-TW" altLang="en-US"/>
        </a:p>
      </dgm:t>
    </dgm:pt>
    <dgm:pt modelId="{6EDAB78B-5CDF-4B57-8B83-8BE92908DDE0}" type="sibTrans" cxnId="{9562D150-6E8A-40F1-86AA-9845898C34D2}">
      <dgm:prSet/>
      <dgm:spPr/>
      <dgm:t>
        <a:bodyPr/>
        <a:lstStyle/>
        <a:p>
          <a:endParaRPr lang="zh-TW" altLang="en-US"/>
        </a:p>
      </dgm:t>
    </dgm:pt>
    <dgm:pt modelId="{D5AD896D-EDB0-4959-B9E5-C1F23573C600}" type="pres">
      <dgm:prSet presAssocID="{5D235255-5DAC-45B8-A8BA-8AE3327C0DC8}" presName="Name0" presStyleCnt="0">
        <dgm:presLayoutVars>
          <dgm:dir/>
          <dgm:animLvl val="lvl"/>
          <dgm:resizeHandles/>
        </dgm:presLayoutVars>
      </dgm:prSet>
      <dgm:spPr/>
    </dgm:pt>
    <dgm:pt modelId="{E9DE11AA-08DF-4BCA-87A3-368AB5B5877A}" type="pres">
      <dgm:prSet presAssocID="{1C961C53-AE14-4A62-9DDD-CB76F1B4D71B}" presName="linNode" presStyleCnt="0"/>
      <dgm:spPr/>
    </dgm:pt>
    <dgm:pt modelId="{C9FA1EB2-DBB0-4E8C-A276-2AF22F6FFFFF}" type="pres">
      <dgm:prSet presAssocID="{1C961C53-AE14-4A62-9DDD-CB76F1B4D71B}" presName="parentShp" presStyleLbl="node1" presStyleIdx="0" presStyleCnt="2" custScaleX="117584">
        <dgm:presLayoutVars>
          <dgm:bulletEnabled val="1"/>
        </dgm:presLayoutVars>
      </dgm:prSet>
      <dgm:spPr/>
    </dgm:pt>
    <dgm:pt modelId="{F0F79406-7F1C-4C33-83BC-6D02DAFFD8BD}" type="pres">
      <dgm:prSet presAssocID="{1C961C53-AE14-4A62-9DDD-CB76F1B4D71B}" presName="childShp" presStyleLbl="bgAccFollowNode1" presStyleIdx="0" presStyleCnt="2">
        <dgm:presLayoutVars>
          <dgm:bulletEnabled val="1"/>
        </dgm:presLayoutVars>
      </dgm:prSet>
      <dgm:spPr/>
    </dgm:pt>
    <dgm:pt modelId="{763652E6-B9D4-402E-B45C-83973284D2FD}" type="pres">
      <dgm:prSet presAssocID="{A6C35E04-B6C4-4947-A3AE-9784026CE0E6}" presName="spacing" presStyleCnt="0"/>
      <dgm:spPr/>
    </dgm:pt>
    <dgm:pt modelId="{FABB8596-EFEA-4038-8657-06C3A5EB6084}" type="pres">
      <dgm:prSet presAssocID="{AD1FFEAF-4BD5-4DAB-AE1D-FA1AEC242174}" presName="linNode" presStyleCnt="0"/>
      <dgm:spPr/>
    </dgm:pt>
    <dgm:pt modelId="{D1A7ED7A-2028-490E-ABD2-E21166BDBCC2}" type="pres">
      <dgm:prSet presAssocID="{AD1FFEAF-4BD5-4DAB-AE1D-FA1AEC242174}" presName="parentShp" presStyleLbl="node1" presStyleIdx="1" presStyleCnt="2" custScaleX="117584">
        <dgm:presLayoutVars>
          <dgm:bulletEnabled val="1"/>
        </dgm:presLayoutVars>
      </dgm:prSet>
      <dgm:spPr/>
    </dgm:pt>
    <dgm:pt modelId="{2529B056-1D47-40BE-B84B-28EE04328886}" type="pres">
      <dgm:prSet presAssocID="{AD1FFEAF-4BD5-4DAB-AE1D-FA1AEC242174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E7EAA502-98FE-4455-9B23-4320F80E45C0}" type="presOf" srcId="{AD1FFEAF-4BD5-4DAB-AE1D-FA1AEC242174}" destId="{D1A7ED7A-2028-490E-ABD2-E21166BDBCC2}" srcOrd="0" destOrd="0" presId="urn:microsoft.com/office/officeart/2005/8/layout/vList6"/>
    <dgm:cxn modelId="{8C9A0315-C6B7-494A-AA56-45AE93841E97}" srcId="{5D235255-5DAC-45B8-A8BA-8AE3327C0DC8}" destId="{1C961C53-AE14-4A62-9DDD-CB76F1B4D71B}" srcOrd="0" destOrd="0" parTransId="{D8BDD560-136D-4268-AEDB-2061C7B14587}" sibTransId="{A6C35E04-B6C4-4947-A3AE-9784026CE0E6}"/>
    <dgm:cxn modelId="{8B64FB17-2B06-4836-93D0-440BF4E272D7}" type="presOf" srcId="{2461EF4E-55D0-4965-957A-34F9CD7D5320}" destId="{F0F79406-7F1C-4C33-83BC-6D02DAFFD8BD}" srcOrd="0" destOrd="1" presId="urn:microsoft.com/office/officeart/2005/8/layout/vList6"/>
    <dgm:cxn modelId="{8D8CCA1B-7743-4071-A925-874C6FB06AFF}" type="presOf" srcId="{9F18F440-D9DF-4DFD-992C-AD8264FC8349}" destId="{2529B056-1D47-40BE-B84B-28EE04328886}" srcOrd="0" destOrd="0" presId="urn:microsoft.com/office/officeart/2005/8/layout/vList6"/>
    <dgm:cxn modelId="{9F721524-8C96-4CB9-AC56-B5FD3B20B747}" type="presOf" srcId="{37D53B43-4139-407C-B72C-E47175014B63}" destId="{F0F79406-7F1C-4C33-83BC-6D02DAFFD8BD}" srcOrd="0" destOrd="0" presId="urn:microsoft.com/office/officeart/2005/8/layout/vList6"/>
    <dgm:cxn modelId="{9661292F-16BB-4A17-8658-9CD1A1652E24}" srcId="{1C961C53-AE14-4A62-9DDD-CB76F1B4D71B}" destId="{B73664E9-CFBB-44FB-9071-CA555C6E70D9}" srcOrd="2" destOrd="0" parTransId="{03578901-53C9-4438-B8C0-263167500749}" sibTransId="{B8694BA1-2394-4E37-A1D5-5344573627F7}"/>
    <dgm:cxn modelId="{2417F038-54B8-4BC1-B9A4-B9F78F246550}" srcId="{1C961C53-AE14-4A62-9DDD-CB76F1B4D71B}" destId="{2461EF4E-55D0-4965-957A-34F9CD7D5320}" srcOrd="1" destOrd="0" parTransId="{A49792EC-153D-4ED5-BB51-0D0AA9FC189C}" sibTransId="{8DE9C656-C159-442F-9DD5-FD1DB0DB0ABB}"/>
    <dgm:cxn modelId="{9562D150-6E8A-40F1-86AA-9845898C34D2}" srcId="{AD1FFEAF-4BD5-4DAB-AE1D-FA1AEC242174}" destId="{9F18F440-D9DF-4DFD-992C-AD8264FC8349}" srcOrd="0" destOrd="0" parTransId="{C84A8FE3-1550-4F0E-96AB-1AC893AA8074}" sibTransId="{6EDAB78B-5CDF-4B57-8B83-8BE92908DDE0}"/>
    <dgm:cxn modelId="{8AEC15AA-DFB7-48DE-BB72-1705B98E1752}" srcId="{5D235255-5DAC-45B8-A8BA-8AE3327C0DC8}" destId="{AD1FFEAF-4BD5-4DAB-AE1D-FA1AEC242174}" srcOrd="1" destOrd="0" parTransId="{F91A5779-E45F-4D7A-BEC9-CD8661B55AE6}" sibTransId="{D0EAADFD-F72D-402E-A9D6-0CCA6FAF0596}"/>
    <dgm:cxn modelId="{6708E2BD-EEB0-4D68-8326-6C1B24361ED7}" srcId="{1C961C53-AE14-4A62-9DDD-CB76F1B4D71B}" destId="{37D53B43-4139-407C-B72C-E47175014B63}" srcOrd="0" destOrd="0" parTransId="{11B2A1A8-E895-4E30-A59F-905E0FB17E22}" sibTransId="{F3DA9CD3-68BA-4D05-8C2A-F7F909280916}"/>
    <dgm:cxn modelId="{8F86C3C5-1CE8-49BD-890D-A7BABCEB0BDF}" type="presOf" srcId="{B73664E9-CFBB-44FB-9071-CA555C6E70D9}" destId="{F0F79406-7F1C-4C33-83BC-6D02DAFFD8BD}" srcOrd="0" destOrd="2" presId="urn:microsoft.com/office/officeart/2005/8/layout/vList6"/>
    <dgm:cxn modelId="{334F83CD-FF45-48A9-945B-CA589482C03B}" type="presOf" srcId="{1C961C53-AE14-4A62-9DDD-CB76F1B4D71B}" destId="{C9FA1EB2-DBB0-4E8C-A276-2AF22F6FFFFF}" srcOrd="0" destOrd="0" presId="urn:microsoft.com/office/officeart/2005/8/layout/vList6"/>
    <dgm:cxn modelId="{7A9704FE-4CA5-47C3-8090-5706E378DBFF}" type="presOf" srcId="{5D235255-5DAC-45B8-A8BA-8AE3327C0DC8}" destId="{D5AD896D-EDB0-4959-B9E5-C1F23573C600}" srcOrd="0" destOrd="0" presId="urn:microsoft.com/office/officeart/2005/8/layout/vList6"/>
    <dgm:cxn modelId="{D152AC26-673A-491A-BAE1-4C0287A729D8}" type="presParOf" srcId="{D5AD896D-EDB0-4959-B9E5-C1F23573C600}" destId="{E9DE11AA-08DF-4BCA-87A3-368AB5B5877A}" srcOrd="0" destOrd="0" presId="urn:microsoft.com/office/officeart/2005/8/layout/vList6"/>
    <dgm:cxn modelId="{E98177D1-1DA5-4B0C-BB03-EBE1359B808D}" type="presParOf" srcId="{E9DE11AA-08DF-4BCA-87A3-368AB5B5877A}" destId="{C9FA1EB2-DBB0-4E8C-A276-2AF22F6FFFFF}" srcOrd="0" destOrd="0" presId="urn:microsoft.com/office/officeart/2005/8/layout/vList6"/>
    <dgm:cxn modelId="{DBEC8B1A-27DA-4F15-82B9-F9602BD25A01}" type="presParOf" srcId="{E9DE11AA-08DF-4BCA-87A3-368AB5B5877A}" destId="{F0F79406-7F1C-4C33-83BC-6D02DAFFD8BD}" srcOrd="1" destOrd="0" presId="urn:microsoft.com/office/officeart/2005/8/layout/vList6"/>
    <dgm:cxn modelId="{12FE01AB-8FC3-4DBB-8482-3D76126869EE}" type="presParOf" srcId="{D5AD896D-EDB0-4959-B9E5-C1F23573C600}" destId="{763652E6-B9D4-402E-B45C-83973284D2FD}" srcOrd="1" destOrd="0" presId="urn:microsoft.com/office/officeart/2005/8/layout/vList6"/>
    <dgm:cxn modelId="{4A06A81A-8440-48C7-BDAA-32D27E177E34}" type="presParOf" srcId="{D5AD896D-EDB0-4959-B9E5-C1F23573C600}" destId="{FABB8596-EFEA-4038-8657-06C3A5EB6084}" srcOrd="2" destOrd="0" presId="urn:microsoft.com/office/officeart/2005/8/layout/vList6"/>
    <dgm:cxn modelId="{BE45A638-052A-4B74-8A42-BFA37E37216A}" type="presParOf" srcId="{FABB8596-EFEA-4038-8657-06C3A5EB6084}" destId="{D1A7ED7A-2028-490E-ABD2-E21166BDBCC2}" srcOrd="0" destOrd="0" presId="urn:microsoft.com/office/officeart/2005/8/layout/vList6"/>
    <dgm:cxn modelId="{E08E1207-E1C5-435E-9775-3D63CDB5BDC4}" type="presParOf" srcId="{FABB8596-EFEA-4038-8657-06C3A5EB6084}" destId="{2529B056-1D47-40BE-B84B-28EE0432888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82770-71A8-4F11-86ED-62C4362D19DA}">
      <dsp:nvSpPr>
        <dsp:cNvPr id="0" name=""/>
        <dsp:cNvSpPr/>
      </dsp:nvSpPr>
      <dsp:spPr>
        <a:xfrm rot="5400000">
          <a:off x="-161530" y="132637"/>
          <a:ext cx="1306813" cy="10527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0" kern="1200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Phase I</a:t>
          </a:r>
          <a:endParaRPr lang="zh-TW" altLang="en-US" sz="2400" b="0" kern="1200" dirty="0">
            <a:solidFill>
              <a:schemeClr val="bg1"/>
            </a:solidFill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sp:txBody>
      <dsp:txXfrm rot="-5400000">
        <a:off x="-34490" y="531966"/>
        <a:ext cx="1052735" cy="254078"/>
      </dsp:txXfrm>
    </dsp:sp>
    <dsp:sp modelId="{12FBE85A-FEDB-4A95-B0B5-9D5B259A107A}">
      <dsp:nvSpPr>
        <dsp:cNvPr id="0" name=""/>
        <dsp:cNvSpPr/>
      </dsp:nvSpPr>
      <dsp:spPr>
        <a:xfrm rot="5400000">
          <a:off x="4266579" y="-3311720"/>
          <a:ext cx="849875" cy="7484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altLang="zh-TW" sz="2400" b="0" kern="1200" dirty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Data Collection </a:t>
          </a:r>
          <a:endParaRPr lang="zh-TW" altLang="en-US" sz="2400" b="0" kern="120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sp:txBody>
      <dsp:txXfrm rot="-5400000">
        <a:off x="949261" y="47085"/>
        <a:ext cx="7443026" cy="766901"/>
      </dsp:txXfrm>
    </dsp:sp>
    <dsp:sp modelId="{12B95D7C-F7DF-4F96-A9CC-665037E8155C}">
      <dsp:nvSpPr>
        <dsp:cNvPr id="0" name=""/>
        <dsp:cNvSpPr/>
      </dsp:nvSpPr>
      <dsp:spPr>
        <a:xfrm rot="5400000">
          <a:off x="-161530" y="1293641"/>
          <a:ext cx="1306813" cy="10527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b="0" kern="1200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Phase II</a:t>
          </a:r>
          <a:endParaRPr lang="zh-TW" altLang="en-US" sz="1700" b="0" kern="1200" dirty="0">
            <a:solidFill>
              <a:schemeClr val="bg1"/>
            </a:solidFill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sp:txBody>
      <dsp:txXfrm rot="-5400000">
        <a:off x="-34490" y="1692970"/>
        <a:ext cx="1052735" cy="254078"/>
      </dsp:txXfrm>
    </dsp:sp>
    <dsp:sp modelId="{93EDA638-3E0B-4136-87B9-3E0207FF0DE9}">
      <dsp:nvSpPr>
        <dsp:cNvPr id="0" name=""/>
        <dsp:cNvSpPr/>
      </dsp:nvSpPr>
      <dsp:spPr>
        <a:xfrm rot="5400000">
          <a:off x="4266803" y="-2150939"/>
          <a:ext cx="849428" cy="7484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TW" altLang="en-US" sz="1900" b="0" kern="120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在 </a:t>
          </a:r>
          <a:r>
            <a:rPr lang="en-US" altLang="zh-TW" sz="1900" b="0" kern="120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4</a:t>
          </a:r>
          <a:r>
            <a:rPr lang="zh-TW" altLang="en-US" sz="1900" b="0" kern="120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種差異性較大 </a:t>
          </a:r>
          <a:r>
            <a:rPr lang="en-US" altLang="zh-TW" sz="1900" b="0" kern="120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Defect type</a:t>
          </a:r>
          <a:r>
            <a:rPr lang="zh-TW" altLang="en-US" sz="1900" b="0" kern="120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的限制下，</a:t>
          </a:r>
          <a:r>
            <a:rPr lang="en-US" altLang="en-US" sz="1900" b="0" kern="120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Accuracy</a:t>
          </a:r>
          <a:r>
            <a:rPr lang="zh-TW" altLang="en-US" sz="1900" b="0" kern="120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可提升至 </a:t>
          </a:r>
          <a:r>
            <a:rPr lang="en-US" altLang="zh-TW" sz="1900" b="0" kern="120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96 %</a:t>
          </a:r>
          <a:r>
            <a:rPr lang="zh-TW" altLang="en-US" sz="1900" b="0" kern="120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，</a:t>
          </a:r>
          <a:r>
            <a:rPr lang="en-US" altLang="zh-TW" sz="1900" kern="120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rPr>
            <a:t>False Rate</a:t>
          </a:r>
          <a:r>
            <a:rPr lang="zh-TW" altLang="en-US" sz="1900" kern="120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rPr>
            <a:t> </a:t>
          </a:r>
          <a:r>
            <a:rPr lang="en-US" altLang="zh-TW" sz="1900" kern="120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rPr>
            <a:t>(Defect)</a:t>
          </a:r>
          <a:r>
            <a:rPr lang="zh-TW" altLang="en-US" sz="1900" b="0" kern="120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lang="en-US" altLang="zh-TW" sz="1900" b="0" kern="120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&lt;1 %</a:t>
          </a:r>
          <a:endParaRPr lang="zh-TW" altLang="en-US" sz="1900" kern="1200"/>
        </a:p>
      </dsp:txBody>
      <dsp:txXfrm rot="-5400000">
        <a:off x="949261" y="1208069"/>
        <a:ext cx="7443047" cy="766496"/>
      </dsp:txXfrm>
    </dsp:sp>
    <dsp:sp modelId="{5EEA0257-4A96-4252-855F-D6A88123D77E}">
      <dsp:nvSpPr>
        <dsp:cNvPr id="0" name=""/>
        <dsp:cNvSpPr/>
      </dsp:nvSpPr>
      <dsp:spPr>
        <a:xfrm rot="5400000">
          <a:off x="-161530" y="2454646"/>
          <a:ext cx="1306813" cy="10527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0" kern="1200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Phase III</a:t>
          </a:r>
          <a:endParaRPr lang="zh-TW" altLang="en-US" sz="2400" b="0" kern="1200" dirty="0">
            <a:solidFill>
              <a:schemeClr val="bg1"/>
            </a:solidFill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sp:txBody>
      <dsp:txXfrm rot="-5400000">
        <a:off x="-34490" y="2853975"/>
        <a:ext cx="1052735" cy="254078"/>
      </dsp:txXfrm>
    </dsp:sp>
    <dsp:sp modelId="{3BBF4136-3E37-4D18-908C-5C0F6BD0B1D0}">
      <dsp:nvSpPr>
        <dsp:cNvPr id="0" name=""/>
        <dsp:cNvSpPr/>
      </dsp:nvSpPr>
      <dsp:spPr>
        <a:xfrm rot="5400000">
          <a:off x="4266803" y="-989935"/>
          <a:ext cx="849428" cy="7484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zh-TW" altLang="en-US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使用 </a:t>
          </a:r>
          <a:r>
            <a:rPr lang="en-US" altLang="en-US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Object Detection，</a:t>
          </a:r>
          <a:r>
            <a:rPr lang="zh-TW" altLang="en-US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若增加大量的 </a:t>
          </a:r>
          <a:r>
            <a:rPr lang="en-US" altLang="zh-TW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Training</a:t>
          </a:r>
          <a:r>
            <a:rPr lang="zh-TW" altLang="en-US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lang="en-US" altLang="zh-TW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data</a:t>
          </a:r>
          <a:r>
            <a:rPr lang="zh-TW" altLang="en-US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，</a:t>
          </a:r>
          <a:r>
            <a:rPr lang="en-US" altLang="zh-TW" sz="2400" b="0" kern="1200" dirty="0" err="1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mAP</a:t>
          </a:r>
          <a:r>
            <a:rPr lang="zh-TW" altLang="en-US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可從 </a:t>
          </a:r>
          <a:r>
            <a:rPr lang="en-US" altLang="zh-TW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62.97 % </a:t>
          </a:r>
          <a:r>
            <a:rPr lang="zh-TW" altLang="en-US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大幅度提升至 </a:t>
          </a:r>
          <a:r>
            <a:rPr lang="en-US" altLang="zh-TW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90.98 %</a:t>
          </a:r>
          <a:endParaRPr lang="zh-TW" altLang="en-US" sz="2400" b="0" kern="120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sp:txBody>
      <dsp:txXfrm rot="-5400000">
        <a:off x="949261" y="2369073"/>
        <a:ext cx="7443047" cy="766496"/>
      </dsp:txXfrm>
    </dsp:sp>
    <dsp:sp modelId="{971164E9-CE94-48B7-9C53-DE12A918D54F}">
      <dsp:nvSpPr>
        <dsp:cNvPr id="0" name=""/>
        <dsp:cNvSpPr/>
      </dsp:nvSpPr>
      <dsp:spPr>
        <a:xfrm rot="5400000">
          <a:off x="-161530" y="3615650"/>
          <a:ext cx="1306813" cy="10527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Result</a:t>
          </a:r>
          <a:endParaRPr lang="zh-TW" altLang="en-US" sz="2400" b="0" kern="120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sp:txBody>
      <dsp:txXfrm rot="-5400000">
        <a:off x="-34490" y="4014979"/>
        <a:ext cx="1052735" cy="254078"/>
      </dsp:txXfrm>
    </dsp:sp>
    <dsp:sp modelId="{42F3BE0D-F361-4450-A4D4-D0C27669C6B5}">
      <dsp:nvSpPr>
        <dsp:cNvPr id="0" name=""/>
        <dsp:cNvSpPr/>
      </dsp:nvSpPr>
      <dsp:spPr>
        <a:xfrm rot="5400000">
          <a:off x="4266803" y="171069"/>
          <a:ext cx="849428" cy="74845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altLang="zh-TW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Model Done </a:t>
          </a:r>
          <a:r>
            <a:rPr lang="en-US" altLang="zh-TW" sz="2400" b="0" kern="1200" dirty="0" err="1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v.s</a:t>
          </a:r>
          <a:r>
            <a:rPr lang="en-US" altLang="zh-TW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. </a:t>
          </a:r>
          <a:r>
            <a:rPr lang="en-US" altLang="zh-TW" sz="2400" b="0" kern="1200" dirty="0" err="1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DataMing</a:t>
          </a:r>
          <a:r>
            <a:rPr lang="en-US" altLang="zh-TW" sz="2400" b="0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endParaRPr lang="zh-TW" altLang="en-US" sz="2400" b="0" kern="120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限制應用於特定 </a:t>
          </a:r>
          <a:r>
            <a:rPr lang="en-US" altLang="zh-TW" sz="2400" kern="1200" dirty="0">
              <a:solidFill>
                <a:schemeClr val="tx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Defect type</a:t>
          </a:r>
          <a:endParaRPr lang="zh-TW" altLang="en-US" sz="2400" b="0" kern="120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sp:txBody>
      <dsp:txXfrm rot="-5400000">
        <a:off x="949261" y="3530077"/>
        <a:ext cx="7443047" cy="7664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79406-7F1C-4C33-83BC-6D02DAFFD8BD}">
      <dsp:nvSpPr>
        <dsp:cNvPr id="0" name=""/>
        <dsp:cNvSpPr/>
      </dsp:nvSpPr>
      <dsp:spPr>
        <a:xfrm>
          <a:off x="4699463" y="304"/>
          <a:ext cx="5989975" cy="118884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若以每片 </a:t>
          </a:r>
          <a:r>
            <a:rPr lang="en-US" altLang="en-US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PCBA </a:t>
          </a:r>
          <a:r>
            <a:rPr lang="zh-TW" altLang="en-US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角度，幾乎每片都有錯判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實際 </a:t>
          </a:r>
          <a:r>
            <a:rPr lang="en-US" altLang="zh-TW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SMT</a:t>
          </a:r>
          <a:r>
            <a:rPr lang="zh-TW" altLang="en-US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之良率約 </a:t>
          </a:r>
          <a:r>
            <a:rPr lang="en-US" altLang="zh-TW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9x</a:t>
          </a:r>
          <a:r>
            <a:rPr lang="zh-TW" altLang="en-US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lang="en-US" altLang="zh-TW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%</a:t>
          </a:r>
          <a:endParaRPr lang="zh-TW" altLang="en-US" sz="2000" b="1" kern="120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TW" altLang="en-US" sz="2000" kern="1200" dirty="0"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sp:txBody>
      <dsp:txXfrm>
        <a:off x="4699463" y="148910"/>
        <a:ext cx="5544157" cy="891635"/>
      </dsp:txXfrm>
    </dsp:sp>
    <dsp:sp modelId="{C9FA1EB2-DBB0-4E8C-A276-2AF22F6FFFFF}">
      <dsp:nvSpPr>
        <dsp:cNvPr id="0" name=""/>
        <dsp:cNvSpPr/>
      </dsp:nvSpPr>
      <dsp:spPr>
        <a:xfrm>
          <a:off x="3961" y="304"/>
          <a:ext cx="4695501" cy="1188847"/>
        </a:xfrm>
        <a:prstGeom prst="roundRect">
          <a:avLst/>
        </a:prstGeom>
        <a:solidFill>
          <a:srgbClr val="3333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AOI</a:t>
          </a:r>
          <a:r>
            <a:rPr lang="zh-TW" altLang="en-US" sz="2000" b="1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判錯率約為 </a:t>
          </a:r>
          <a:r>
            <a:rPr lang="en-US" altLang="zh-TW" sz="2000" b="1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5 %</a:t>
          </a:r>
          <a:r>
            <a:rPr lang="zh-TW" altLang="en-US" sz="2000" b="1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kumimoji="1" lang="en-US" altLang="zh-Hant" sz="2000" b="1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(</a:t>
          </a:r>
          <a:r>
            <a:rPr kumimoji="1" lang="zh-Hant" altLang="en-US" sz="2000" b="1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以總圖片數計算</a:t>
          </a:r>
          <a:r>
            <a:rPr kumimoji="1" lang="en-US" altLang="zh-Hant" sz="2000" b="1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)</a:t>
          </a:r>
          <a:r>
            <a:rPr lang="zh-Hant" altLang="en-US" sz="2000" b="1" kern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endParaRPr lang="en-US" altLang="zh-TW" sz="2000" b="1" kern="1200" dirty="0">
            <a:solidFill>
              <a:schemeClr val="bg1"/>
            </a:solidFill>
            <a:effectLst/>
            <a:latin typeface="Times New Roman" panose="02020603050405020304" pitchFamily="18" charset="0"/>
            <a:ea typeface="Noto Sans CJK TC Thin" panose="020B0200000000000000" pitchFamily="34" charset="-120"/>
            <a:cs typeface="Times New Roman" panose="02020603050405020304" pitchFamily="18" charset="0"/>
          </a:endParaRPr>
        </a:p>
      </dsp:txBody>
      <dsp:txXfrm>
        <a:off x="61996" y="58339"/>
        <a:ext cx="4579431" cy="1072777"/>
      </dsp:txXfrm>
    </dsp:sp>
    <dsp:sp modelId="{2529B056-1D47-40BE-B84B-28EE04328886}">
      <dsp:nvSpPr>
        <dsp:cNvPr id="0" name=""/>
        <dsp:cNvSpPr/>
      </dsp:nvSpPr>
      <dsp:spPr>
        <a:xfrm>
          <a:off x="4699463" y="1308037"/>
          <a:ext cx="5989975" cy="1188847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Hant" altLang="en-US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目檢員每天需檢查約</a:t>
          </a:r>
          <a:r>
            <a:rPr lang="zh-TW" altLang="en-US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lang="en-US" altLang="zh-Hant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6000</a:t>
          </a:r>
          <a:r>
            <a:rPr lang="zh-TW" altLang="en-US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多張</a:t>
          </a:r>
          <a:r>
            <a:rPr lang="zh-Hant" altLang="en-US" sz="2000" b="1" kern="1200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圖片，並對不良之圖片進行標記</a:t>
          </a:r>
          <a:r>
            <a:rPr lang="zh-Hant" altLang="en-US" sz="2000" b="1" kern="1200" dirty="0">
              <a:latin typeface="PMingLiU" panose="02020500000000000000" pitchFamily="18" charset="-120"/>
              <a:ea typeface="PMingLiU" panose="02020500000000000000" pitchFamily="18" charset="-120"/>
              <a:cs typeface="Times New Roman" panose="02020603050405020304" pitchFamily="18" charset="0"/>
            </a:rPr>
            <a:t>。</a:t>
          </a:r>
          <a:endParaRPr lang="zh-TW" altLang="en-US" sz="2000" b="1" kern="1200" dirty="0"/>
        </a:p>
      </dsp:txBody>
      <dsp:txXfrm>
        <a:off x="4699463" y="1456643"/>
        <a:ext cx="5544157" cy="891635"/>
      </dsp:txXfrm>
    </dsp:sp>
    <dsp:sp modelId="{D1A7ED7A-2028-490E-ABD2-E21166BDBCC2}">
      <dsp:nvSpPr>
        <dsp:cNvPr id="0" name=""/>
        <dsp:cNvSpPr/>
      </dsp:nvSpPr>
      <dsp:spPr>
        <a:xfrm>
          <a:off x="3961" y="1308037"/>
          <a:ext cx="4695501" cy="1188847"/>
        </a:xfrm>
        <a:prstGeom prst="roundRect">
          <a:avLst/>
        </a:prstGeom>
        <a:solidFill>
          <a:srgbClr val="3333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Hant" altLang="en-US" sz="2000" b="1" kern="1200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每條生產線每天需要</a:t>
          </a:r>
          <a:r>
            <a:rPr kumimoji="1" lang="zh-TW" altLang="en-US" sz="2000" b="1" kern="1200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lang="en-US" altLang="zh-Hant" sz="2000" b="1" kern="1200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4</a:t>
          </a:r>
          <a:r>
            <a:rPr lang="zh-TW" altLang="en-US" sz="2000" b="1" kern="1200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 </a:t>
          </a:r>
          <a:r>
            <a:rPr kumimoji="1" lang="zh-Hant" altLang="en-US" sz="2000" b="1" kern="1200" dirty="0">
              <a:solidFill>
                <a:schemeClr val="bg1"/>
              </a:solidFill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rPr>
            <a:t>個目檢員</a:t>
          </a:r>
          <a:endParaRPr lang="zh-TW" altLang="en-US" sz="2000" b="1" kern="1200" dirty="0">
            <a:solidFill>
              <a:schemeClr val="bg1"/>
            </a:solidFill>
          </a:endParaRPr>
        </a:p>
      </dsp:txBody>
      <dsp:txXfrm>
        <a:off x="61996" y="1366072"/>
        <a:ext cx="4579431" cy="1072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69AD69-9F94-4B67-A8AF-9297894191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1CB116-A05D-4AD8-A322-A8F7ACA60A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7747B-D92C-4941-8D33-A9998ECFD1A2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A97E7B-C0CC-42A5-A7F2-B56B439FD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CC2C8-5C53-4ACD-A5BB-06582521FE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218E3-54AC-4C5D-AE7D-A9AB5F1D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784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41105-10D8-42F0-92AD-9625B5BDDE10}" type="datetimeFigureOut">
              <a:rPr lang="zh-CN" altLang="en-US" smtClean="0"/>
              <a:t>2019/12/21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2336C-DD41-4641-9667-F926FC366C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72336C-DD41-4641-9667-F926FC366C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8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9E314-34B2-4B9A-98C6-629D837DBB47}" type="slidenum">
              <a:rPr lang="en-US" altLang="zh-TW" smtClean="0"/>
              <a:pPr/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5600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目前一張</a:t>
            </a:r>
            <a:r>
              <a:rPr lang="en-US" altLang="zh-TW" dirty="0"/>
              <a:t>PCBA</a:t>
            </a:r>
            <a:r>
              <a:rPr lang="zh-TW" altLang="en-US" dirty="0"/>
              <a:t>是經過</a:t>
            </a:r>
            <a:r>
              <a:rPr lang="en-US" altLang="zh-TW" dirty="0"/>
              <a:t>AOI</a:t>
            </a:r>
            <a:r>
              <a:rPr lang="zh-TW" altLang="en-US" dirty="0"/>
              <a:t>機器來判定是否此張是否有瑕疵</a:t>
            </a:r>
            <a:endParaRPr lang="en-US" altLang="zh-TW" dirty="0"/>
          </a:p>
          <a:p>
            <a:r>
              <a:rPr lang="en-US" altLang="zh-TW" dirty="0"/>
              <a:t>AOI</a:t>
            </a:r>
            <a:r>
              <a:rPr lang="zh-TW" altLang="en-US" dirty="0"/>
              <a:t>是一種非接觸式透過光學原理技術來做自動化的檢測設備</a:t>
            </a:r>
            <a:endParaRPr lang="en-US" altLang="zh-TW" dirty="0"/>
          </a:p>
          <a:p>
            <a:r>
              <a:rPr lang="zh-TW" altLang="en-US" dirty="0"/>
              <a:t>最常見的就是由</a:t>
            </a:r>
            <a:r>
              <a:rPr lang="en-US" altLang="zh-TW" dirty="0"/>
              <a:t>CCD</a:t>
            </a:r>
            <a:r>
              <a:rPr lang="zh-TW" altLang="en-US" dirty="0"/>
              <a:t>或</a:t>
            </a:r>
            <a:r>
              <a:rPr lang="en-US" altLang="zh-TW" dirty="0"/>
              <a:t>CMOS</a:t>
            </a:r>
            <a:r>
              <a:rPr lang="zh-TW" altLang="en-US" dirty="0"/>
              <a:t>擷取要檢測產品的</a:t>
            </a:r>
            <a:r>
              <a:rPr lang="en-US" altLang="zh-TW" dirty="0"/>
              <a:t>2D</a:t>
            </a:r>
            <a:r>
              <a:rPr lang="zh-TW" altLang="en-US" dirty="0"/>
              <a:t>影像</a:t>
            </a:r>
            <a:endParaRPr lang="en-US" altLang="zh-TW" dirty="0"/>
          </a:p>
          <a:p>
            <a:r>
              <a:rPr lang="zh-TW" altLang="en-US" dirty="0"/>
              <a:t>藉由這個影像透過一些演算法來做瑕疵檢測與判別</a:t>
            </a:r>
            <a:endParaRPr lang="en-US" altLang="zh-TW" dirty="0"/>
          </a:p>
          <a:p>
            <a:r>
              <a:rPr lang="zh-TW" altLang="en-US" dirty="0"/>
              <a:t>目前每天單一條生產線會有</a:t>
            </a:r>
            <a:r>
              <a:rPr lang="en-US" altLang="zh-TW" dirty="0"/>
              <a:t>50</a:t>
            </a:r>
            <a:r>
              <a:rPr lang="zh-TW" altLang="en-US" dirty="0"/>
              <a:t>萬張影像</a:t>
            </a:r>
            <a:endParaRPr lang="en-US" altLang="zh-TW" dirty="0"/>
          </a:p>
          <a:p>
            <a:r>
              <a:rPr lang="zh-TW" altLang="en-US" dirty="0"/>
              <a:t>經由</a:t>
            </a:r>
            <a:r>
              <a:rPr lang="en-US" altLang="zh-TW" dirty="0"/>
              <a:t>AOI</a:t>
            </a:r>
            <a:r>
              <a:rPr lang="zh-TW" altLang="en-US" dirty="0"/>
              <a:t>判定 </a:t>
            </a:r>
            <a:r>
              <a:rPr lang="en-US" altLang="zh-TW" dirty="0"/>
              <a:t>PASS</a:t>
            </a:r>
            <a:r>
              <a:rPr lang="zh-TW" altLang="en-US" dirty="0"/>
              <a:t>影像的約</a:t>
            </a:r>
            <a:r>
              <a:rPr lang="en-US" altLang="zh-TW" dirty="0"/>
              <a:t>47.5</a:t>
            </a:r>
            <a:r>
              <a:rPr lang="zh-TW" altLang="en-US" dirty="0"/>
              <a:t>萬張影像  </a:t>
            </a:r>
            <a:r>
              <a:rPr lang="en-US" altLang="zh-TW" dirty="0"/>
              <a:t>Fail</a:t>
            </a:r>
            <a:r>
              <a:rPr lang="zh-TW" altLang="en-US" dirty="0"/>
              <a:t>的約</a:t>
            </a:r>
            <a:r>
              <a:rPr lang="en-US" altLang="zh-TW" dirty="0"/>
              <a:t>2.5</a:t>
            </a:r>
            <a:r>
              <a:rPr lang="zh-TW" altLang="en-US" dirty="0"/>
              <a:t>萬張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9E314-34B2-4B9A-98C6-629D837DBB47}" type="slidenum">
              <a:rPr lang="en-US" altLang="zh-TW" smtClean="0"/>
              <a:pPr/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725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目前</a:t>
            </a:r>
            <a:r>
              <a:rPr kumimoji="1"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AOI</a:t>
            </a:r>
            <a:r>
              <a:rPr kumimoji="1"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kumimoji="1"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機器之判</a:t>
            </a:r>
            <a:r>
              <a:rPr kumimoji="1" lang="zh-TW" altLang="en-US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錯</a:t>
            </a:r>
            <a:r>
              <a:rPr kumimoji="1" lang="zh-Hant" altLang="en-US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率</a:t>
            </a:r>
            <a:r>
              <a:rPr kumimoji="1"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約為</a:t>
            </a:r>
            <a:r>
              <a:rPr kumimoji="1"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5%</a:t>
            </a:r>
            <a:r>
              <a:rPr kumimoji="1"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(</a:t>
            </a:r>
            <a:r>
              <a:rPr kumimoji="1"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以總圖片數計算</a:t>
            </a:r>
            <a:r>
              <a:rPr kumimoji="1"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)</a:t>
            </a:r>
            <a:r>
              <a:rPr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，</a:t>
            </a:r>
            <a:r>
              <a:rPr kumimoji="1"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但若以每片</a:t>
            </a:r>
            <a:r>
              <a:rPr kumimoji="1"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PCBA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角度，幾乎每片都有錯誤</a:t>
            </a:r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(</a:t>
            </a:r>
            <a:r>
              <a:rPr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誤判</a:t>
            </a:r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)</a:t>
            </a:r>
            <a:r>
              <a:rPr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，</a:t>
            </a:r>
            <a:endParaRPr lang="en-US" altLang="zh-Hant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  <a:p>
            <a:r>
              <a:rPr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   但實際上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SMT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之良率為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9x%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(</a:t>
            </a:r>
            <a:r>
              <a:rPr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因商業關係，不便</a:t>
            </a:r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show</a:t>
            </a:r>
            <a:r>
              <a:rPr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出</a:t>
            </a:r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)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2</a:t>
            </a:r>
            <a:r>
              <a:rPr kumimoji="1"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.</a:t>
            </a:r>
            <a:r>
              <a:rPr kumimoji="1"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  </a:t>
            </a:r>
            <a:r>
              <a:rPr kumimoji="1"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目前每條</a:t>
            </a:r>
            <a:r>
              <a:rPr kumimoji="1"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SMT</a:t>
            </a:r>
            <a:r>
              <a:rPr kumimoji="1"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kumimoji="1"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生產線每天需要</a:t>
            </a:r>
            <a:r>
              <a:rPr kumimoji="1"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kumimoji="1"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個目檢員來檢視不良之圖片</a:t>
            </a:r>
            <a:endParaRPr kumimoji="1" lang="en-US" altLang="zh-Hant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  <a:p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  </a:t>
            </a:r>
            <a:r>
              <a:rPr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目前每個目檢員每天約需檢查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6000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zh-Hant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片圖片，並對真正不良之圖片進行標記</a:t>
            </a:r>
            <a:endParaRPr kumimoji="1" lang="en-US" altLang="zh-Hant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9E314-34B2-4B9A-98C6-629D837DBB47}" type="slidenum">
              <a:rPr lang="en-US" altLang="zh-TW" smtClean="0"/>
              <a:pPr/>
              <a:t>12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6323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9E314-34B2-4B9A-98C6-629D837DBB47}" type="slidenum">
              <a:rPr lang="en-US" altLang="zh-TW" smtClean="0"/>
              <a:pPr/>
              <a:t>13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0921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目前一張</a:t>
            </a:r>
            <a:r>
              <a:rPr lang="en-US" altLang="zh-TW" dirty="0"/>
              <a:t>PCBA</a:t>
            </a:r>
            <a:r>
              <a:rPr lang="zh-TW" altLang="en-US" dirty="0"/>
              <a:t>是經過</a:t>
            </a:r>
            <a:r>
              <a:rPr lang="en-US" altLang="zh-TW" dirty="0"/>
              <a:t>AOI</a:t>
            </a:r>
            <a:r>
              <a:rPr lang="zh-TW" altLang="en-US" dirty="0"/>
              <a:t>機器來判定是否此張是否有瑕疵</a:t>
            </a:r>
            <a:endParaRPr lang="en-US" altLang="zh-TW" dirty="0"/>
          </a:p>
          <a:p>
            <a:r>
              <a:rPr lang="en-US" altLang="zh-TW" dirty="0"/>
              <a:t>AOI</a:t>
            </a:r>
            <a:r>
              <a:rPr lang="zh-TW" altLang="en-US" dirty="0"/>
              <a:t>是一種非接觸式透過光學原理技術來做自動化的檢測設備</a:t>
            </a:r>
            <a:endParaRPr lang="en-US" altLang="zh-TW" dirty="0"/>
          </a:p>
          <a:p>
            <a:r>
              <a:rPr lang="zh-TW" altLang="en-US" dirty="0"/>
              <a:t>最常見的就是由</a:t>
            </a:r>
            <a:r>
              <a:rPr lang="en-US" altLang="zh-TW" dirty="0"/>
              <a:t>CCD</a:t>
            </a:r>
            <a:r>
              <a:rPr lang="zh-TW" altLang="en-US" dirty="0"/>
              <a:t>或</a:t>
            </a:r>
            <a:r>
              <a:rPr lang="en-US" altLang="zh-TW" dirty="0"/>
              <a:t>CMOS</a:t>
            </a:r>
            <a:r>
              <a:rPr lang="zh-TW" altLang="en-US" dirty="0"/>
              <a:t>擷取要檢測產品的</a:t>
            </a:r>
            <a:r>
              <a:rPr lang="en-US" altLang="zh-TW" dirty="0"/>
              <a:t>2D</a:t>
            </a:r>
            <a:r>
              <a:rPr lang="zh-TW" altLang="en-US" dirty="0"/>
              <a:t>影像</a:t>
            </a:r>
            <a:endParaRPr lang="en-US" altLang="zh-TW" dirty="0"/>
          </a:p>
          <a:p>
            <a:r>
              <a:rPr lang="zh-TW" altLang="en-US" dirty="0"/>
              <a:t>藉由這個影像透過一些演算法來做瑕疵檢測與判別</a:t>
            </a:r>
            <a:endParaRPr lang="en-US" altLang="zh-TW" dirty="0"/>
          </a:p>
          <a:p>
            <a:r>
              <a:rPr lang="zh-TW" altLang="en-US" dirty="0"/>
              <a:t>目前每天單一條生產線會有</a:t>
            </a:r>
            <a:r>
              <a:rPr lang="en-US" altLang="zh-TW" dirty="0"/>
              <a:t>50</a:t>
            </a:r>
            <a:r>
              <a:rPr lang="zh-TW" altLang="en-US" dirty="0"/>
              <a:t>萬張影像</a:t>
            </a:r>
            <a:endParaRPr lang="en-US" altLang="zh-TW" dirty="0"/>
          </a:p>
          <a:p>
            <a:r>
              <a:rPr lang="zh-TW" altLang="en-US" dirty="0"/>
              <a:t>經由</a:t>
            </a:r>
            <a:r>
              <a:rPr lang="en-US" altLang="zh-TW" dirty="0"/>
              <a:t>AOI</a:t>
            </a:r>
            <a:r>
              <a:rPr lang="zh-TW" altLang="en-US" dirty="0"/>
              <a:t>判定 </a:t>
            </a:r>
            <a:r>
              <a:rPr lang="en-US" altLang="zh-TW" dirty="0"/>
              <a:t>PASS</a:t>
            </a:r>
            <a:r>
              <a:rPr lang="zh-TW" altLang="en-US" dirty="0"/>
              <a:t>影像的約</a:t>
            </a:r>
            <a:r>
              <a:rPr lang="en-US" altLang="zh-TW" dirty="0"/>
              <a:t>47.5</a:t>
            </a:r>
            <a:r>
              <a:rPr lang="zh-TW" altLang="en-US" dirty="0"/>
              <a:t>萬張影像  </a:t>
            </a:r>
            <a:r>
              <a:rPr lang="en-US" altLang="zh-TW" dirty="0"/>
              <a:t>Fail</a:t>
            </a:r>
            <a:r>
              <a:rPr lang="zh-TW" altLang="en-US" dirty="0"/>
              <a:t>的約</a:t>
            </a:r>
            <a:r>
              <a:rPr lang="en-US" altLang="zh-TW" dirty="0"/>
              <a:t>2.5</a:t>
            </a:r>
            <a:r>
              <a:rPr lang="zh-TW" altLang="en-US" dirty="0"/>
              <a:t>萬張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9E314-34B2-4B9A-98C6-629D837DBB47}" type="slidenum">
              <a:rPr lang="en-US" altLang="zh-TW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64364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但針對大規模數據的標註工作是一件費時費力的工作，尤其對於一些長尾的場景來說，連基礎數據的收集都成問題。</a:t>
            </a:r>
            <a:endParaRPr lang="en-US" altLang="zh-TW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雖然模型在</a:t>
            </a:r>
            <a:r>
              <a:rPr lang="en-US" altLang="zh-TW" dirty="0"/>
              <a:t>PC</a:t>
            </a:r>
            <a:r>
              <a:rPr lang="zh-TW" altLang="en-US" dirty="0"/>
              <a:t>端運算不成問題，但如果要在移動設備上使用就會非常麻煩。這就造成語音輸入法、語音翻譯、圖像濾鏡等基於移動端的</a:t>
            </a:r>
            <a:r>
              <a:rPr lang="en-US" altLang="zh-TW" dirty="0"/>
              <a:t>APP</a:t>
            </a:r>
            <a:r>
              <a:rPr lang="zh-TW" altLang="en-US" dirty="0"/>
              <a:t>無法取得較好的效果。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741C7-4A10-4D50-9272-BD0212F8DDB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530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但針對大規模數據的標註工作是一件費時費力的工作，尤其對於一些長尾的場景來說，連基礎數據的收集都成問題。</a:t>
            </a:r>
            <a:endParaRPr lang="en-US" altLang="zh-TW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雖然模型在</a:t>
            </a:r>
            <a:r>
              <a:rPr lang="en-US" altLang="zh-TW" dirty="0"/>
              <a:t>PC</a:t>
            </a:r>
            <a:r>
              <a:rPr lang="zh-TW" altLang="en-US" dirty="0"/>
              <a:t>端運算不成問題，但如果要在移動設備上使用就會非常麻煩。這就造成語音輸入法、語音翻譯、圖像濾鏡等基於移動端的</a:t>
            </a:r>
            <a:r>
              <a:rPr lang="en-US" altLang="zh-TW" dirty="0"/>
              <a:t>APP</a:t>
            </a:r>
            <a:r>
              <a:rPr lang="zh-TW" altLang="en-US" dirty="0"/>
              <a:t>無法取得較好的效果。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741C7-4A10-4D50-9272-BD0212F8DDB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33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892795-63E6-4533-B606-080254ADD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ED864C-5748-43E1-BD1F-BEDE2C8A1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903F16-708C-40BA-88F1-AF379363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37468F-216B-4A96-AF3B-9B2143253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2756C2-26B0-4D18-A96C-CD9919A9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38F66B0-60EB-488D-B2E0-8E61489F3E1A}"/>
              </a:ext>
            </a:extLst>
          </p:cNvPr>
          <p:cNvSpPr/>
          <p:nvPr userDrawn="1"/>
        </p:nvSpPr>
        <p:spPr>
          <a:xfrm>
            <a:off x="0" y="2953134"/>
            <a:ext cx="315528" cy="1150531"/>
          </a:xfrm>
          <a:prstGeom prst="rect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Microsoft JhengHe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75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C3D36-46BF-48F6-B38D-43594B28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899EE8-766A-4851-A6AA-6568DC588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2257A8-1375-40EF-9A98-34001C12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1745A0-8E8F-4FF7-812F-D2B6204F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16CA39-97A4-45D0-B0FD-82A3EEC8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5259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5F726D0-F0EB-4F8A-B733-EF51B2083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01ADD49-9BDD-45FF-9C17-71ECDF665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D5CAE0-DCB3-4F2C-B74E-3EE19AAF6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6A78B0-85A2-4AF3-AF2F-33E8A389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6EF514-0B73-475B-995A-21821DCF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4995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D24955-F67A-ED49-91C7-27EC7DADC35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4762" y="395288"/>
            <a:ext cx="198438" cy="576262"/>
          </a:xfrm>
          <a:prstGeom prst="rect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trike="noStrike" noProof="1"/>
          </a:p>
        </p:txBody>
      </p:sp>
      <p:sp>
        <p:nvSpPr>
          <p:cNvPr id="6" name="矩形 5"/>
          <p:cNvSpPr/>
          <p:nvPr userDrawn="1"/>
        </p:nvSpPr>
        <p:spPr>
          <a:xfrm>
            <a:off x="664210" y="359410"/>
            <a:ext cx="218440" cy="705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頁尾版面配置區 4">
            <a:extLst>
              <a:ext uri="{FF2B5EF4-FFF2-40B4-BE49-F238E27FC236}">
                <a16:creationId xmlns:a16="http://schemas.microsoft.com/office/drawing/2014/main" id="{5EB82D09-49B0-4945-87A5-8054FA26DA00}"/>
              </a:ext>
            </a:extLst>
          </p:cNvPr>
          <p:cNvSpPr txBox="1">
            <a:spLocks/>
          </p:cNvSpPr>
          <p:nvPr userDrawn="1"/>
        </p:nvSpPr>
        <p:spPr>
          <a:xfrm>
            <a:off x="4132907" y="6491816"/>
            <a:ext cx="392618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Proprietary and Confidential Information of Kneron Holding Corporation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3636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xampp\htdocs\demo\kneron\_layout\簡報設計\image\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435" y="6117167"/>
            <a:ext cx="1236133" cy="48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 userDrawn="1"/>
        </p:nvSpPr>
        <p:spPr>
          <a:xfrm>
            <a:off x="1" y="260649"/>
            <a:ext cx="198439" cy="576263"/>
          </a:xfrm>
          <a:prstGeom prst="rect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 strike="noStrike" noProof="1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77334A-BE26-4623-A466-32370F58EF04}"/>
              </a:ext>
            </a:extLst>
          </p:cNvPr>
          <p:cNvSpPr txBox="1">
            <a:spLocks/>
          </p:cNvSpPr>
          <p:nvPr userDrawn="1"/>
        </p:nvSpPr>
        <p:spPr>
          <a:xfrm>
            <a:off x="4132907" y="6491816"/>
            <a:ext cx="392618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kumimoji="0" sz="1000" b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Proprietary and Confidential Information of </a:t>
            </a:r>
            <a:r>
              <a:rPr lang="en-US" dirty="0" err="1"/>
              <a:t>Kneron</a:t>
            </a:r>
            <a:r>
              <a:rPr lang="en-US" dirty="0"/>
              <a:t> Holding Corporation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2960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Slide">
    <p:bg>
      <p:bgPr>
        <a:gradFill>
          <a:gsLst>
            <a:gs pos="0">
              <a:srgbClr val="92D0D4"/>
            </a:gs>
            <a:gs pos="13000">
              <a:srgbClr val="92D0D4"/>
            </a:gs>
            <a:gs pos="58000">
              <a:srgbClr val="024F7C"/>
            </a:gs>
            <a:gs pos="100000">
              <a:srgbClr val="024F7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xampp\htdocs\demo\kneron\_layout\簡報設計\image\graphic.png">
            <a:extLst>
              <a:ext uri="{FF2B5EF4-FFF2-40B4-BE49-F238E27FC236}">
                <a16:creationId xmlns:a16="http://schemas.microsoft.com/office/drawing/2014/main" id="{A47C088F-7B74-4360-BE2A-ECF30E20E6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7336" r="3909" b="6171"/>
          <a:stretch>
            <a:fillRect/>
          </a:stretch>
        </p:blipFill>
        <p:spPr bwMode="auto">
          <a:xfrm>
            <a:off x="143933" y="0"/>
            <a:ext cx="7823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6">
            <a:extLst>
              <a:ext uri="{FF2B5EF4-FFF2-40B4-BE49-F238E27FC236}">
                <a16:creationId xmlns:a16="http://schemas.microsoft.com/office/drawing/2014/main" id="{89E16C22-1BF4-44B0-851D-DB0837CBBE81}"/>
              </a:ext>
            </a:extLst>
          </p:cNvPr>
          <p:cNvSpPr/>
          <p:nvPr userDrawn="1"/>
        </p:nvSpPr>
        <p:spPr>
          <a:xfrm>
            <a:off x="7823200" y="0"/>
            <a:ext cx="4368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/>
          </a:p>
        </p:txBody>
      </p:sp>
      <p:sp>
        <p:nvSpPr>
          <p:cNvPr id="24" name="頁尾版面配置區 4">
            <a:extLst>
              <a:ext uri="{FF2B5EF4-FFF2-40B4-BE49-F238E27FC236}">
                <a16:creationId xmlns:a16="http://schemas.microsoft.com/office/drawing/2014/main" id="{0282A004-2E97-4766-A0C3-01332CF508B0}"/>
              </a:ext>
            </a:extLst>
          </p:cNvPr>
          <p:cNvSpPr txBox="1">
            <a:spLocks/>
          </p:cNvSpPr>
          <p:nvPr userDrawn="1"/>
        </p:nvSpPr>
        <p:spPr>
          <a:xfrm>
            <a:off x="8265814" y="6537641"/>
            <a:ext cx="392618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kumimoji="0" sz="1000" b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Proprietary and Confidential Information of </a:t>
            </a:r>
            <a:r>
              <a:rPr lang="en-US" dirty="0" err="1"/>
              <a:t>Kneron</a:t>
            </a:r>
            <a:r>
              <a:rPr lang="en-US" dirty="0"/>
              <a:t> Holding Corporation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0705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圖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8051" y="6155267"/>
            <a:ext cx="2393949" cy="7027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8771"/>
          </a:xfrm>
        </p:spPr>
        <p:txBody>
          <a:bodyPr>
            <a:noAutofit/>
          </a:bodyPr>
          <a:lstStyle>
            <a:lvl1pPr algn="l">
              <a:defRPr sz="4000" b="1" i="0">
                <a:solidFill>
                  <a:srgbClr val="0070C0"/>
                </a:solidFill>
                <a:latin typeface="+mj-lt"/>
                <a:ea typeface="Microsoft JhengHei" panose="020B0604030504040204" pitchFamily="34" charset="-120"/>
              </a:defRPr>
            </a:lvl1pPr>
          </a:lstStyle>
          <a:p>
            <a:pPr fontAlgn="base"/>
            <a:r>
              <a:rPr lang="en-US" altLang="zh-TW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3" name="文字版面配置區 12"/>
          <p:cNvSpPr>
            <a:spLocks noGrp="1"/>
          </p:cNvSpPr>
          <p:nvPr>
            <p:ph type="body" sz="quarter" idx="13"/>
          </p:nvPr>
        </p:nvSpPr>
        <p:spPr>
          <a:xfrm>
            <a:off x="838200" y="755647"/>
            <a:ext cx="10515600" cy="57943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i="1">
                <a:solidFill>
                  <a:srgbClr val="0070C0"/>
                </a:solidFill>
                <a:latin typeface="+mn-lt"/>
              </a:defRPr>
            </a:lvl1pPr>
          </a:lstStyle>
          <a:p>
            <a:pPr lvl="0" fontAlgn="base"/>
            <a:endParaRPr lang="zh-TW" altLang="en-US" strike="noStrike" noProof="1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E942668-BA1D-4371-AA35-B62418F02C16}" type="slidenum">
              <a:rPr kumimoji="0" lang="zh-TW" altLang="en-US" sz="1200" b="0" i="0" u="none" strike="noStrike" kern="1200" cap="none" spc="0" normalizeH="0" baseline="0" noProof="1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t>‹#›</a:t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60BF6D3E-664A-475F-A327-55EFFD80B877}"/>
              </a:ext>
            </a:extLst>
          </p:cNvPr>
          <p:cNvSpPr txBox="1">
            <a:spLocks/>
          </p:cNvSpPr>
          <p:nvPr userDrawn="1"/>
        </p:nvSpPr>
        <p:spPr>
          <a:xfrm>
            <a:off x="4132907" y="6491816"/>
            <a:ext cx="392618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kumimoji="0" sz="1000" b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Proprietary and Confidential Information of </a:t>
            </a:r>
            <a:r>
              <a:rPr lang="en-US" dirty="0" err="1"/>
              <a:t>Kneron</a:t>
            </a:r>
            <a:r>
              <a:rPr lang="en-US" dirty="0"/>
              <a:t> Holding Corporation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11717376" y="6484911"/>
            <a:ext cx="125281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>
            <a:spLocks noChangeAspect="1"/>
          </p:cNvSpPr>
          <p:nvPr userDrawn="1"/>
        </p:nvSpPr>
        <p:spPr>
          <a:xfrm rot="5400000">
            <a:off x="11717376" y="6484911"/>
            <a:ext cx="125281" cy="10800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頁尾版面配置區 4">
            <a:extLst>
              <a:ext uri="{FF2B5EF4-FFF2-40B4-BE49-F238E27FC236}">
                <a16:creationId xmlns:a16="http://schemas.microsoft.com/office/drawing/2014/main" id="{F0BC3C81-CB97-416F-B542-D5C1704AFF5F}"/>
              </a:ext>
            </a:extLst>
          </p:cNvPr>
          <p:cNvSpPr txBox="1">
            <a:spLocks/>
          </p:cNvSpPr>
          <p:nvPr userDrawn="1"/>
        </p:nvSpPr>
        <p:spPr>
          <a:xfrm>
            <a:off x="4132907" y="6491816"/>
            <a:ext cx="392618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/>
              <a:t>Proprietary and Confidential Information of Kneron Holding Corporation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-4762" y="395288"/>
            <a:ext cx="198438" cy="576262"/>
          </a:xfrm>
          <a:prstGeom prst="rect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trike="noStrike" noProof="1"/>
          </a:p>
        </p:txBody>
      </p:sp>
      <p:sp>
        <p:nvSpPr>
          <p:cNvPr id="6" name="矩形 5"/>
          <p:cNvSpPr/>
          <p:nvPr userDrawn="1"/>
        </p:nvSpPr>
        <p:spPr>
          <a:xfrm>
            <a:off x="664210" y="359410"/>
            <a:ext cx="218440" cy="705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35970" y="6123305"/>
            <a:ext cx="1177925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338" name="Picture 3" descr="C:\xampp\htdocs\demo\kneron\_layout\簡報設計\image\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7060" y="6215380"/>
            <a:ext cx="1160145" cy="451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頁尾版面配置區 4">
            <a:extLst>
              <a:ext uri="{FF2B5EF4-FFF2-40B4-BE49-F238E27FC236}">
                <a16:creationId xmlns:a16="http://schemas.microsoft.com/office/drawing/2014/main" id="{F5C5785B-51B8-47ED-BAC1-BBF30CDAD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32907" y="6491816"/>
            <a:ext cx="392618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-4762" y="395288"/>
            <a:ext cx="198438" cy="576262"/>
          </a:xfrm>
          <a:prstGeom prst="rect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trike="noStrike" noProof="1"/>
          </a:p>
        </p:txBody>
      </p:sp>
      <p:sp>
        <p:nvSpPr>
          <p:cNvPr id="6" name="矩形 5"/>
          <p:cNvSpPr/>
          <p:nvPr userDrawn="1"/>
        </p:nvSpPr>
        <p:spPr>
          <a:xfrm>
            <a:off x="664210" y="359410"/>
            <a:ext cx="218440" cy="705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35970" y="6123305"/>
            <a:ext cx="1177925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338" name="Picture 3" descr="C:\xampp\htdocs\demo\kneron\_layout\簡報設計\image\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7060" y="6215380"/>
            <a:ext cx="1160145" cy="451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C9FB6647-A728-42D0-BAC2-243675928F50}"/>
              </a:ext>
            </a:extLst>
          </p:cNvPr>
          <p:cNvSpPr txBox="1">
            <a:spLocks/>
          </p:cNvSpPr>
          <p:nvPr userDrawn="1"/>
        </p:nvSpPr>
        <p:spPr>
          <a:xfrm>
            <a:off x="4132907" y="6491816"/>
            <a:ext cx="392618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kumimoji="0" sz="1000" b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Proprietary and Confidential Information of </a:t>
            </a:r>
            <a:r>
              <a:rPr lang="en-US" dirty="0" err="1"/>
              <a:t>Kneron</a:t>
            </a:r>
            <a:r>
              <a:rPr lang="en-US" dirty="0"/>
              <a:t> Holding Corporation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892795-63E6-4533-B606-080254ADD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5ED864C-5748-43E1-BD1F-BEDE2C8A1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903F16-708C-40BA-88F1-AF379363E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12/21/2019</a:t>
            </a:fld>
            <a:endParaRPr 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37468F-216B-4A96-AF3B-9B2143253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2756C2-26B0-4D18-A96C-CD9919A97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6893AD-2116-4014-A35C-1AB105FDE683}"/>
              </a:ext>
            </a:extLst>
          </p:cNvPr>
          <p:cNvSpPr/>
          <p:nvPr userDrawn="1"/>
        </p:nvSpPr>
        <p:spPr>
          <a:xfrm>
            <a:off x="0" y="2953134"/>
            <a:ext cx="315528" cy="1150531"/>
          </a:xfrm>
          <a:prstGeom prst="rect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Microsoft JhengHe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07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55F9AD-FD59-478B-BDB8-F1FA8AE8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4CE88-7763-49E8-B246-610CD892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C2CD10-A3C7-4A69-987E-E3E2D016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D62F6-34ED-4FFE-B7A3-14EE9755A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2CABBC-60D3-43DF-80C6-E7204612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2443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55F9AD-FD59-478B-BDB8-F1FA8AE8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C4CE88-7763-49E8-B246-610CD892E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C2CD10-A3C7-4A69-987E-E3E2D0169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D62F6-34ED-4FFE-B7A3-14EE9755A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2CABBC-60D3-43DF-80C6-E7204612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2049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58E220-4CE7-42C7-A378-EF58B13C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F68B03-0ADC-4B2E-A2EC-2DC10A72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A22E9B-B79B-44C2-931F-6CA260B8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063818-76A2-46B7-ACF1-AA27258C0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0BDF90-306F-4A01-9122-6BEB6FED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7375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FDEB2-B403-4A79-A2EC-3E82A4E9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26B14-A167-448B-A1E2-3C2E6F95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B2D672-3CEB-415C-986A-D009D87B6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B9A6E3-8B8D-4BA5-861A-08DB5A51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8E6A2E-E1A3-4D53-89E6-9631D110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D0F286-C202-40C9-ABBC-9EBF2E23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5092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44B40-7AD0-49AC-B345-C9A5F107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CB8956-DE10-4827-886B-E91BB8A22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D03AB7-C8D5-4D66-843D-5F14C82A7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409FB3E-E5AA-474B-82F3-EF7AC3395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0F0FD6-30D9-4391-90BB-4E2BE42CE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A6E06EB-25B7-4A0A-A0CE-B7506995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6728AC3-AFBF-42CD-85BB-320BE1A1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9D48258-A4E8-4EDA-BBBB-019555F6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8383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6DB53-988B-45E2-B551-FFDDA99F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3BB018A-9EF1-45CD-8828-1E3F807B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5C9A40-48F0-489E-ABA6-7544D1DBE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D47A56-60D8-4F19-9569-A4B6BA06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69FF20-FEC3-44F3-91BE-9C03A60C12FD}" type="slidenum">
              <a:rPr kumimoji="0" lang="zh-TW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t>‹#›</a:t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826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D2CE39E-4E1D-486A-B511-629707C8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C12DD3-3C52-4FDA-8DF5-302C6516D275}" type="datetimeFigureOut">
              <a:rPr lang="zh-TW" altLang="en-US" smtClean="0"/>
              <a:pPr>
                <a:defRPr/>
              </a:pPr>
              <a:t>2019/12/21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AA8EDFC-3E6B-4E48-96D8-C187A16B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F14E98-A831-4D71-85BB-6418EBA0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30969-7A9F-4423-9086-B8DE60C9938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887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7F9420-B58B-4DFB-BE2B-85D60356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B8A7ED-10B0-46E0-B0C9-82132BE3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05E3ED-96F9-4660-80ED-5B46A41D1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32B99E-28FA-43B3-8E33-99CE7999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CA3F5F-FB8B-44C6-8985-2D185A26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421F98-8396-4B87-BFEF-D1A610BC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5133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B736A4-DCA9-40E2-B704-2358E6C8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0ACCF4A-C604-4CB0-A957-EF004DF4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5A7AF5-7D5F-454E-9BE2-9FEA4DDD1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859FD7-6447-4820-836C-70C1F636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F291F9E-426B-45D6-862F-22D2AFE0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40D7A1-9329-48B2-9F4C-A748E6F3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9431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C3D36-46BF-48F6-B38D-43594B28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899EE8-766A-4851-A6AA-6568DC588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22257A8-1375-40EF-9A98-34001C12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51745A0-8E8F-4FF7-812F-D2B6204F1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16CA39-97A4-45D0-B0FD-82A3EEC8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5221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5F726D0-F0EB-4F8A-B733-EF51B2083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01ADD49-9BDD-45FF-9C17-71ECDF665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D5CAE0-DCB3-4F2C-B74E-3EE19AAF6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6A78B0-85A2-4AF3-AF2F-33E8A3897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6EF514-0B73-475B-995A-21821DCF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3749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58E220-4CE7-42C7-A378-EF58B13C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F68B03-0ADC-4B2E-A2EC-2DC10A72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A22E9B-B79B-44C2-931F-6CA260B80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063818-76A2-46B7-ACF1-AA27258C0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0BDF90-306F-4A01-9122-6BEB6FED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6615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Slide">
    <p:bg>
      <p:bgPr>
        <a:gradFill>
          <a:gsLst>
            <a:gs pos="0">
              <a:srgbClr val="92D0D4"/>
            </a:gs>
            <a:gs pos="13000">
              <a:srgbClr val="92D0D4"/>
            </a:gs>
            <a:gs pos="58000">
              <a:srgbClr val="024F7C"/>
            </a:gs>
            <a:gs pos="100000">
              <a:srgbClr val="024F7C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xampp\htdocs\demo\kneron\_layout\簡報設計\image\graphic.png">
            <a:extLst>
              <a:ext uri="{FF2B5EF4-FFF2-40B4-BE49-F238E27FC236}">
                <a16:creationId xmlns:a16="http://schemas.microsoft.com/office/drawing/2014/main" id="{A47C088F-7B74-4360-BE2A-ECF30E20E6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1" t="7336" r="3909" b="6171"/>
          <a:stretch>
            <a:fillRect/>
          </a:stretch>
        </p:blipFill>
        <p:spPr bwMode="auto">
          <a:xfrm>
            <a:off x="143933" y="0"/>
            <a:ext cx="7823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6">
            <a:extLst>
              <a:ext uri="{FF2B5EF4-FFF2-40B4-BE49-F238E27FC236}">
                <a16:creationId xmlns:a16="http://schemas.microsoft.com/office/drawing/2014/main" id="{89E16C22-1BF4-44B0-851D-DB0837CBBE81}"/>
              </a:ext>
            </a:extLst>
          </p:cNvPr>
          <p:cNvSpPr/>
          <p:nvPr userDrawn="1"/>
        </p:nvSpPr>
        <p:spPr>
          <a:xfrm>
            <a:off x="7823200" y="0"/>
            <a:ext cx="4368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/>
          </a:p>
        </p:txBody>
      </p:sp>
      <p:sp>
        <p:nvSpPr>
          <p:cNvPr id="24" name="頁尾版面配置區 4">
            <a:extLst>
              <a:ext uri="{FF2B5EF4-FFF2-40B4-BE49-F238E27FC236}">
                <a16:creationId xmlns:a16="http://schemas.microsoft.com/office/drawing/2014/main" id="{0282A004-2E97-4766-A0C3-01332CF508B0}"/>
              </a:ext>
            </a:extLst>
          </p:cNvPr>
          <p:cNvSpPr txBox="1">
            <a:spLocks/>
          </p:cNvSpPr>
          <p:nvPr userDrawn="1"/>
        </p:nvSpPr>
        <p:spPr>
          <a:xfrm>
            <a:off x="8265814" y="6537641"/>
            <a:ext cx="392618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kumimoji="0" sz="1000" b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Proprietary and Confidential Information of </a:t>
            </a:r>
            <a:r>
              <a:rPr lang="en-US" dirty="0" err="1"/>
              <a:t>Kneron</a:t>
            </a:r>
            <a:r>
              <a:rPr lang="en-US" dirty="0"/>
              <a:t> Holding Corporation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4400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8FDEB2-B403-4A79-A2EC-3E82A4E9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E26B14-A167-448B-A1E2-3C2E6F95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2B2D672-3CEB-415C-986A-D009D87B6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B9A6E3-8B8D-4BA5-861A-08DB5A51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8E6A2E-E1A3-4D53-89E6-9631D110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D0F286-C202-40C9-ABBC-9EBF2E232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1328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44B40-7AD0-49AC-B345-C9A5F107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6CB8956-DE10-4827-886B-E91BB8A22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D03AB7-C8D5-4D66-843D-5F14C82A7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409FB3E-E5AA-474B-82F3-EF7AC3395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30F0FD6-30D9-4391-90BB-4E2BE42CE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A6E06EB-25B7-4A0A-A0CE-B7506995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6728AC3-AFBF-42CD-85BB-320BE1A1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9D48258-A4E8-4EDA-BBBB-019555F61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19896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66DB53-988B-45E2-B551-FFDDA99F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3BB018A-9EF1-45CD-8828-1E3F807B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25C9A40-48F0-489E-ABA6-7544D1DBE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D47A56-60D8-4F19-9569-A4B6BA06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69FF20-FEC3-44F3-91BE-9C03A60C12FD}" type="slidenum">
              <a:rPr kumimoji="0" lang="zh-TW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t>‹#›</a:t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40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D2CE39E-4E1D-486A-B511-629707C8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C12DD3-3C52-4FDA-8DF5-302C6516D275}" type="datetimeFigureOut">
              <a:rPr lang="zh-TW" altLang="en-US" smtClean="0"/>
              <a:pPr>
                <a:defRPr/>
              </a:pPr>
              <a:t>2019/12/21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AA8EDFC-3E6B-4E48-96D8-C187A16BF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F14E98-A831-4D71-85BB-6418EBA0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30969-7A9F-4423-9086-B8DE60C9938A}" type="slidenum">
              <a:rPr lang="zh-TW" altLang="en-US" smtClean="0"/>
              <a:pPr>
                <a:defRPr/>
              </a:pPr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20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7F9420-B58B-4DFB-BE2B-85D603566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B8A7ED-10B0-46E0-B0C9-82132BE3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05E3ED-96F9-4660-80ED-5B46A41D1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32B99E-28FA-43B3-8E33-99CE7999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CA3F5F-FB8B-44C6-8985-2D185A26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D421F98-8396-4B87-BFEF-D1A610BC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9013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B736A4-DCA9-40E2-B704-2358E6C8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0ACCF4A-C604-4CB0-A957-EF004DF48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05A7AF5-7D5F-454E-9BE2-9FEA4DDD1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2859FD7-6447-4820-836C-70C1F636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F291F9E-426B-45D6-862F-22D2AFE0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940D7A1-9329-48B2-9F4C-A748E6F3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419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D4E6CA-8458-4634-AACE-C67A5E80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D29ABE-D13E-438E-935D-DFF5FB1C7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8E562D-1DAD-4CAC-B044-1E3DCBBB6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FC3A7C-DD7A-443F-B9B1-AEBE766F3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9D58CB-0C59-4264-9F95-B47BA7A2D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BFB3939F-956D-4655-AD82-99FA4D0D9D6F}"/>
              </a:ext>
            </a:extLst>
          </p:cNvPr>
          <p:cNvSpPr txBox="1">
            <a:spLocks/>
          </p:cNvSpPr>
          <p:nvPr userDrawn="1"/>
        </p:nvSpPr>
        <p:spPr>
          <a:xfrm>
            <a:off x="4132907" y="6491816"/>
            <a:ext cx="392618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kumimoji="0" sz="1000" b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987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679" r:id="rId15"/>
    <p:sldLayoutId id="2147483649" r:id="rId16"/>
    <p:sldLayoutId id="2147483662" r:id="rId17"/>
    <p:sldLayoutId id="214748366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D4E6CA-8458-4634-AACE-C67A5E80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D29ABE-D13E-438E-935D-DFF5FB1C7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A8E562D-1DAD-4CAC-B044-1E3DCBBB6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FC3A7C-DD7A-443F-B9B1-AEBE766F3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9D58CB-0C59-4264-9F95-B47BA7A2D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25110-1BB0-4E3D-BC8C-260E16D31BC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5EA39D41-1CF2-48F6-88E0-59FDD624E53C}"/>
              </a:ext>
            </a:extLst>
          </p:cNvPr>
          <p:cNvSpPr txBox="1">
            <a:spLocks/>
          </p:cNvSpPr>
          <p:nvPr userDrawn="1"/>
        </p:nvSpPr>
        <p:spPr>
          <a:xfrm>
            <a:off x="4132907" y="6491816"/>
            <a:ext cx="3926186" cy="36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FontTx/>
              <a:buNone/>
              <a:defRPr kumimoji="0" sz="1000" b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395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g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g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hyperlink" Target="https://www.microsoft.com/zh-hk/hololens/hardware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2D0D4">
                <a:alpha val="100000"/>
              </a:srgbClr>
            </a:gs>
            <a:gs pos="17000">
              <a:srgbClr val="92D0D4">
                <a:alpha val="100000"/>
              </a:srgbClr>
            </a:gs>
            <a:gs pos="100000">
              <a:srgbClr val="024F7C">
                <a:alpha val="100000"/>
              </a:srgbClr>
            </a:gs>
          </a:gsLst>
          <a:lin ang="42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7">
            <a:extLst>
              <a:ext uri="{FF2B5EF4-FFF2-40B4-BE49-F238E27FC236}">
                <a16:creationId xmlns:a16="http://schemas.microsoft.com/office/drawing/2014/main" id="{899AD99A-096E-4086-91E9-A982E8CE4B21}"/>
              </a:ext>
            </a:extLst>
          </p:cNvPr>
          <p:cNvSpPr/>
          <p:nvPr/>
        </p:nvSpPr>
        <p:spPr>
          <a:xfrm>
            <a:off x="0" y="2953134"/>
            <a:ext cx="315528" cy="1150531"/>
          </a:xfrm>
          <a:prstGeom prst="rect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j-lt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9B4C701-8BC3-4E70-BBE4-55EA4474BD61}"/>
              </a:ext>
            </a:extLst>
          </p:cNvPr>
          <p:cNvGrpSpPr/>
          <p:nvPr/>
        </p:nvGrpSpPr>
        <p:grpSpPr>
          <a:xfrm>
            <a:off x="406400" y="352551"/>
            <a:ext cx="12310596" cy="6463839"/>
            <a:chOff x="406400" y="352551"/>
            <a:chExt cx="12310596" cy="6463839"/>
          </a:xfrm>
        </p:grpSpPr>
        <p:sp>
          <p:nvSpPr>
            <p:cNvPr id="5" name="全球領先的AI晶片公司">
              <a:extLst>
                <a:ext uri="{FF2B5EF4-FFF2-40B4-BE49-F238E27FC236}">
                  <a16:creationId xmlns:a16="http://schemas.microsoft.com/office/drawing/2014/main" id="{8C6FB471-3CCC-42A7-B1B2-B8CA2C7570C2}"/>
                </a:ext>
              </a:extLst>
            </p:cNvPr>
            <p:cNvSpPr txBox="1"/>
            <p:nvPr/>
          </p:nvSpPr>
          <p:spPr>
            <a:xfrm>
              <a:off x="406400" y="4624619"/>
              <a:ext cx="3900237" cy="6406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>
              <a:spAutoFit/>
            </a:bodyPr>
            <a:lstStyle/>
            <a:p>
              <a:pPr defTabSz="228600">
                <a:lnSpc>
                  <a:spcPts val="5400"/>
                </a:lnSpc>
                <a:defRPr sz="5500" b="1" spc="275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lang="en-US" sz="2400" dirty="0"/>
                <a:t>Kneron </a:t>
              </a:r>
              <a:r>
                <a:rPr sz="1600" dirty="0" err="1"/>
                <a:t>全球領先的AI晶片公司</a:t>
              </a:r>
              <a:endParaRPr sz="1600" dirty="0"/>
            </a:p>
          </p:txBody>
        </p:sp>
        <p:sp>
          <p:nvSpPr>
            <p:cNvPr id="6" name="專注於設計高效率NPU和輕量級CNN算法，為終端設備賦予AI能力">
              <a:extLst>
                <a:ext uri="{FF2B5EF4-FFF2-40B4-BE49-F238E27FC236}">
                  <a16:creationId xmlns:a16="http://schemas.microsoft.com/office/drawing/2014/main" id="{B22834FE-48AC-4320-A5EF-906972D18778}"/>
                </a:ext>
              </a:extLst>
            </p:cNvPr>
            <p:cNvSpPr txBox="1"/>
            <p:nvPr/>
          </p:nvSpPr>
          <p:spPr>
            <a:xfrm>
              <a:off x="406400" y="5269427"/>
              <a:ext cx="4389769" cy="135941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anchor="ctr">
              <a:spAutoFit/>
            </a:bodyPr>
            <a:lstStyle>
              <a:lvl1pPr defTabSz="457200">
                <a:lnSpc>
                  <a:spcPts val="5600"/>
                </a:lnSpc>
                <a:spcBef>
                  <a:spcPts val="0"/>
                </a:spcBef>
                <a:defRPr sz="3500" spc="175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750" dirty="0" err="1"/>
                <a:t>專注於設計高效率NPU和羽量級CNN演算法，為終端設備賦予AI能力</a:t>
              </a:r>
              <a:endParaRPr sz="1750" dirty="0"/>
            </a:p>
          </p:txBody>
        </p:sp>
        <p:sp>
          <p:nvSpPr>
            <p:cNvPr id="8" name="公司介紹">
              <a:extLst>
                <a:ext uri="{FF2B5EF4-FFF2-40B4-BE49-F238E27FC236}">
                  <a16:creationId xmlns:a16="http://schemas.microsoft.com/office/drawing/2014/main" id="{B137B310-E7EA-41CE-9B82-6A3E8CE5A5E8}"/>
                </a:ext>
              </a:extLst>
            </p:cNvPr>
            <p:cNvSpPr txBox="1"/>
            <p:nvPr/>
          </p:nvSpPr>
          <p:spPr>
            <a:xfrm>
              <a:off x="406400" y="352551"/>
              <a:ext cx="4667945" cy="66684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defTabSz="457200">
                <a:lnSpc>
                  <a:spcPts val="19600"/>
                </a:lnSpc>
                <a:spcBef>
                  <a:spcPts val="0"/>
                </a:spcBef>
                <a:defRPr sz="110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zh-TW" altLang="en-US" sz="4000" dirty="0">
                  <a:solidFill>
                    <a:srgbClr val="3494BA"/>
                  </a:solidFill>
                </a:rPr>
                <a:t>智慧終端與智慧製造</a:t>
              </a:r>
              <a:endParaRPr sz="4000" dirty="0">
                <a:solidFill>
                  <a:srgbClr val="3494BA"/>
                </a:solidFill>
              </a:endParaRPr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84D4F6FE-FA0F-4624-B818-5CB0550D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27554" y="1347704"/>
              <a:ext cx="10189442" cy="546868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0" name="Group">
              <a:extLst>
                <a:ext uri="{FF2B5EF4-FFF2-40B4-BE49-F238E27FC236}">
                  <a16:creationId xmlns:a16="http://schemas.microsoft.com/office/drawing/2014/main" id="{11425DC7-39F0-4A5B-944C-963BB616F39C}"/>
                </a:ext>
              </a:extLst>
            </p:cNvPr>
            <p:cNvGrpSpPr/>
            <p:nvPr/>
          </p:nvGrpSpPr>
          <p:grpSpPr>
            <a:xfrm>
              <a:off x="2800748" y="3381011"/>
              <a:ext cx="1376163" cy="476980"/>
              <a:chOff x="-2030220" y="0"/>
              <a:chExt cx="2752324" cy="953958"/>
            </a:xfrm>
          </p:grpSpPr>
          <p:pic>
            <p:nvPicPr>
              <p:cNvPr id="19" name="Image" descr="Image">
                <a:extLst>
                  <a:ext uri="{FF2B5EF4-FFF2-40B4-BE49-F238E27FC236}">
                    <a16:creationId xmlns:a16="http://schemas.microsoft.com/office/drawing/2014/main" id="{85472E7A-126E-4F90-BDBD-9D3A603A0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00" y="0"/>
                <a:ext cx="671304" cy="9539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" name="聖地亞哥">
                <a:extLst>
                  <a:ext uri="{FF2B5EF4-FFF2-40B4-BE49-F238E27FC236}">
                    <a16:creationId xmlns:a16="http://schemas.microsoft.com/office/drawing/2014/main" id="{0DE499C4-5D29-4AD8-81EA-50906F4A935D}"/>
                  </a:ext>
                </a:extLst>
              </p:cNvPr>
              <p:cNvSpPr txBox="1"/>
              <p:nvPr/>
            </p:nvSpPr>
            <p:spPr>
              <a:xfrm>
                <a:off x="-2030221" y="55502"/>
                <a:ext cx="2223652" cy="8429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5400" tIns="25400" rIns="25400" bIns="25400" numCol="1" anchor="ctr">
                <a:noAutofit/>
              </a:bodyPr>
              <a:lstStyle>
                <a:lvl1pPr defTabSz="457200">
                  <a:lnSpc>
                    <a:spcPts val="7900"/>
                  </a:lnSpc>
                  <a:spcBef>
                    <a:spcPts val="0"/>
                  </a:spcBef>
                  <a:defRPr sz="36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1800" dirty="0" err="1"/>
                  <a:t>聖地牙哥</a:t>
                </a:r>
                <a:endParaRPr sz="1800" dirty="0"/>
              </a:p>
            </p:txBody>
          </p:sp>
        </p:grpSp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D742EAE1-2D2F-4836-A03E-BCAF07283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0917" y="3868344"/>
              <a:ext cx="217511" cy="3090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" name="珠海">
              <a:extLst>
                <a:ext uri="{FF2B5EF4-FFF2-40B4-BE49-F238E27FC236}">
                  <a16:creationId xmlns:a16="http://schemas.microsoft.com/office/drawing/2014/main" id="{CD4F0B37-A5FD-46D1-8843-DDC985EF6B38}"/>
                </a:ext>
              </a:extLst>
            </p:cNvPr>
            <p:cNvSpPr txBox="1"/>
            <p:nvPr/>
          </p:nvSpPr>
          <p:spPr>
            <a:xfrm>
              <a:off x="9891516" y="3758383"/>
              <a:ext cx="588615" cy="4214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/>
            <a:lstStyle>
              <a:lvl1pPr defTabSz="457200">
                <a:lnSpc>
                  <a:spcPts val="7900"/>
                </a:lnSpc>
                <a:spcBef>
                  <a:spcPts val="0"/>
                </a:spcBef>
                <a:defRPr sz="3600">
                  <a:solidFill>
                    <a:srgbClr val="012164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 dirty="0" err="1"/>
                <a:t>珠海</a:t>
              </a:r>
              <a:endParaRPr sz="1800" dirty="0"/>
            </a:p>
          </p:txBody>
        </p:sp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4A13C6B5-E002-4B28-BD49-BCD5AA5BA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81912" y="3741375"/>
              <a:ext cx="217510" cy="3090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台北">
              <a:extLst>
                <a:ext uri="{FF2B5EF4-FFF2-40B4-BE49-F238E27FC236}">
                  <a16:creationId xmlns:a16="http://schemas.microsoft.com/office/drawing/2014/main" id="{497B1034-33A6-41BC-8027-B16BC180EDD0}"/>
                </a:ext>
              </a:extLst>
            </p:cNvPr>
            <p:cNvSpPr txBox="1"/>
            <p:nvPr/>
          </p:nvSpPr>
          <p:spPr>
            <a:xfrm>
              <a:off x="10907505" y="3812152"/>
              <a:ext cx="588614" cy="4214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/>
            <a:lstStyle>
              <a:lvl1pPr defTabSz="457200">
                <a:lnSpc>
                  <a:spcPts val="7900"/>
                </a:lnSpc>
                <a:spcBef>
                  <a:spcPts val="0"/>
                </a:spcBef>
                <a:defRPr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 dirty="0" err="1"/>
                <a:t>臺北</a:t>
              </a:r>
              <a:endParaRPr sz="1800" dirty="0"/>
            </a:p>
          </p:txBody>
        </p:sp>
        <p:pic>
          <p:nvPicPr>
            <p:cNvPr id="15" name="Image" descr="Image">
              <a:extLst>
                <a:ext uri="{FF2B5EF4-FFF2-40B4-BE49-F238E27FC236}">
                  <a16:creationId xmlns:a16="http://schemas.microsoft.com/office/drawing/2014/main" id="{7859976A-5047-40E9-AB20-4D77D2E08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13540" y="3696925"/>
              <a:ext cx="217511" cy="3090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深圳">
              <a:extLst>
                <a:ext uri="{FF2B5EF4-FFF2-40B4-BE49-F238E27FC236}">
                  <a16:creationId xmlns:a16="http://schemas.microsoft.com/office/drawing/2014/main" id="{BF7AFB69-5504-4617-A625-CE2FD434F76B}"/>
                </a:ext>
              </a:extLst>
            </p:cNvPr>
            <p:cNvSpPr txBox="1"/>
            <p:nvPr/>
          </p:nvSpPr>
          <p:spPr>
            <a:xfrm>
              <a:off x="9955016" y="3478633"/>
              <a:ext cx="588615" cy="4214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/>
            <a:lstStyle>
              <a:lvl1pPr defTabSz="457200">
                <a:lnSpc>
                  <a:spcPts val="7900"/>
                </a:lnSpc>
                <a:spcBef>
                  <a:spcPts val="0"/>
                </a:spcBef>
                <a:defRPr sz="3600">
                  <a:solidFill>
                    <a:srgbClr val="012164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 dirty="0" err="1"/>
                <a:t>深圳</a:t>
              </a:r>
              <a:endParaRPr sz="1800" dirty="0"/>
            </a:p>
          </p:txBody>
        </p:sp>
        <p:pic>
          <p:nvPicPr>
            <p:cNvPr id="17" name="Image" descr="Image">
              <a:extLst>
                <a:ext uri="{FF2B5EF4-FFF2-40B4-BE49-F238E27FC236}">
                  <a16:creationId xmlns:a16="http://schemas.microsoft.com/office/drawing/2014/main" id="{EA6ADDC5-C261-4CCA-B265-732A534F0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3064" y="3885193"/>
              <a:ext cx="217511" cy="3090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" name="新竹">
              <a:extLst>
                <a:ext uri="{FF2B5EF4-FFF2-40B4-BE49-F238E27FC236}">
                  <a16:creationId xmlns:a16="http://schemas.microsoft.com/office/drawing/2014/main" id="{CE59EA11-9DC1-43CA-AD5A-CA58A4EF80E0}"/>
                </a:ext>
              </a:extLst>
            </p:cNvPr>
            <p:cNvSpPr txBox="1"/>
            <p:nvPr/>
          </p:nvSpPr>
          <p:spPr>
            <a:xfrm>
              <a:off x="10907505" y="4082047"/>
              <a:ext cx="588614" cy="42147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5400" tIns="25400" rIns="25400" bIns="25400" anchor="ctr"/>
            <a:lstStyle>
              <a:lvl1pPr defTabSz="457200">
                <a:lnSpc>
                  <a:spcPts val="7900"/>
                </a:lnSpc>
                <a:spcBef>
                  <a:spcPts val="0"/>
                </a:spcBef>
                <a:defRPr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00" dirty="0" err="1"/>
                <a:t>新竹</a:t>
              </a:r>
              <a:endParaRPr sz="1800" dirty="0"/>
            </a:p>
          </p:txBody>
        </p:sp>
      </p:grp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11D2A341-34CF-4A49-A93B-F38D7A30B6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314883"/>
              </p:ext>
            </p:extLst>
          </p:nvPr>
        </p:nvGraphicFramePr>
        <p:xfrm>
          <a:off x="1896358" y="1327882"/>
          <a:ext cx="8399283" cy="48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標題 1">
            <a:extLst>
              <a:ext uri="{FF2B5EF4-FFF2-40B4-BE49-F238E27FC236}">
                <a16:creationId xmlns:a16="http://schemas.microsoft.com/office/drawing/2014/main" id="{CA651A7D-ACB9-47D2-8099-A12FD97A61B9}"/>
              </a:ext>
            </a:extLst>
          </p:cNvPr>
          <p:cNvSpPr txBox="1">
            <a:spLocks/>
          </p:cNvSpPr>
          <p:nvPr/>
        </p:nvSpPr>
        <p:spPr>
          <a:xfrm>
            <a:off x="0" y="217217"/>
            <a:ext cx="10515600" cy="675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>
            <a:defPPr>
              <a:defRPr lang="zh-TW"/>
            </a:defPPr>
            <a:lvl1pPr>
              <a:lnSpc>
                <a:spcPct val="90000"/>
              </a:lnSpc>
              <a:spcBef>
                <a:spcPct val="0"/>
              </a:spcBef>
              <a:defRPr kumimoji="1" sz="4000" b="1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Hant" dirty="0"/>
              <a:t>	</a:t>
            </a:r>
            <a:r>
              <a:rPr lang="zh-TW" altLang="en-US" dirty="0"/>
              <a:t>問題定義與目標 </a:t>
            </a:r>
            <a:r>
              <a:rPr lang="en-US" altLang="zh-TW" dirty="0"/>
              <a:t>(</a:t>
            </a:r>
            <a:r>
              <a:rPr lang="zh-TW" altLang="en-US" dirty="0"/>
              <a:t>一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72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群組 102"/>
          <p:cNvGrpSpPr/>
          <p:nvPr/>
        </p:nvGrpSpPr>
        <p:grpSpPr>
          <a:xfrm>
            <a:off x="4076625" y="2229401"/>
            <a:ext cx="2223065" cy="954755"/>
            <a:chOff x="4846765" y="3672052"/>
            <a:chExt cx="1724296" cy="699663"/>
          </a:xfrm>
        </p:grpSpPr>
        <p:sp>
          <p:nvSpPr>
            <p:cNvPr id="146" name="流程圖: 決策 145"/>
            <p:cNvSpPr/>
            <p:nvPr/>
          </p:nvSpPr>
          <p:spPr bwMode="auto">
            <a:xfrm>
              <a:off x="4846765" y="3672052"/>
              <a:ext cx="1724296" cy="699663"/>
            </a:xfrm>
            <a:prstGeom prst="flowChartDecision">
              <a:avLst/>
            </a:prstGeom>
            <a:solidFill>
              <a:srgbClr val="00B0F0"/>
            </a:solidFill>
            <a:ln w="9525" cap="flat" cmpd="sng" algn="ctr">
              <a:solidFill>
                <a:srgbClr val="66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065874" y="3889296"/>
              <a:ext cx="1286077" cy="270654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AOI</a:t>
              </a:r>
              <a:r>
                <a:rPr kumimoji="0" lang="zh-TW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 影像判別</a:t>
              </a:r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7664265" y="1227996"/>
            <a:ext cx="1080000" cy="432000"/>
            <a:chOff x="1816165" y="2747067"/>
            <a:chExt cx="1166957" cy="540000"/>
          </a:xfrm>
        </p:grpSpPr>
        <p:sp>
          <p:nvSpPr>
            <p:cNvPr id="140" name="圓角矩形 139"/>
            <p:cNvSpPr/>
            <p:nvPr/>
          </p:nvSpPr>
          <p:spPr bwMode="auto">
            <a:xfrm>
              <a:off x="1816165" y="2747067"/>
              <a:ext cx="1152000" cy="540000"/>
            </a:xfrm>
            <a:prstGeom prst="roundRect">
              <a:avLst/>
            </a:prstGeom>
            <a:noFill/>
            <a:ln w="571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1" name="群組 140"/>
            <p:cNvGrpSpPr/>
            <p:nvPr/>
          </p:nvGrpSpPr>
          <p:grpSpPr>
            <a:xfrm>
              <a:off x="1883096" y="2769769"/>
              <a:ext cx="1100026" cy="500138"/>
              <a:chOff x="1809184" y="2320476"/>
              <a:chExt cx="1100026" cy="500138"/>
            </a:xfrm>
          </p:grpSpPr>
          <p:sp>
            <p:nvSpPr>
              <p:cNvPr id="142" name="文字方塊 141"/>
              <p:cNvSpPr txBox="1"/>
              <p:nvPr/>
            </p:nvSpPr>
            <p:spPr>
              <a:xfrm>
                <a:off x="2050472" y="2320476"/>
                <a:ext cx="858738" cy="500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rPr>
                  <a:t>PASS</a:t>
                </a:r>
                <a:endParaRPr lang="zh-TW" alt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3" name="群組 142"/>
              <p:cNvGrpSpPr/>
              <p:nvPr/>
            </p:nvGrpSpPr>
            <p:grpSpPr>
              <a:xfrm>
                <a:off x="1809184" y="2358261"/>
                <a:ext cx="345203" cy="345203"/>
                <a:chOff x="2028353" y="2358895"/>
                <a:chExt cx="360000" cy="360000"/>
              </a:xfrm>
            </p:grpSpPr>
            <p:sp>
              <p:nvSpPr>
                <p:cNvPr id="144" name="矩形 143"/>
                <p:cNvSpPr/>
                <p:nvPr/>
              </p:nvSpPr>
              <p:spPr bwMode="auto">
                <a:xfrm>
                  <a:off x="2046202" y="2539589"/>
                  <a:ext cx="82800" cy="15480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45" name="圖片 14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 flipV="1">
                  <a:off x="2028353" y="2358895"/>
                  <a:ext cx="360000" cy="360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6" name="群組 105"/>
          <p:cNvGrpSpPr/>
          <p:nvPr/>
        </p:nvGrpSpPr>
        <p:grpSpPr>
          <a:xfrm>
            <a:off x="4652142" y="4005478"/>
            <a:ext cx="1080000" cy="443685"/>
            <a:chOff x="5295140" y="4989304"/>
            <a:chExt cx="1182716" cy="554606"/>
          </a:xfrm>
        </p:grpSpPr>
        <p:sp>
          <p:nvSpPr>
            <p:cNvPr id="134" name="圓角矩形 133"/>
            <p:cNvSpPr/>
            <p:nvPr/>
          </p:nvSpPr>
          <p:spPr bwMode="auto">
            <a:xfrm>
              <a:off x="5295140" y="5003910"/>
              <a:ext cx="1152000" cy="540000"/>
            </a:xfrm>
            <a:prstGeom prst="roundRect">
              <a:avLst/>
            </a:prstGeom>
            <a:noFill/>
            <a:ln w="571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群組 134"/>
            <p:cNvGrpSpPr/>
            <p:nvPr/>
          </p:nvGrpSpPr>
          <p:grpSpPr>
            <a:xfrm>
              <a:off x="5438506" y="4989304"/>
              <a:ext cx="1039350" cy="519198"/>
              <a:chOff x="5438506" y="4977787"/>
              <a:chExt cx="1039350" cy="519198"/>
            </a:xfrm>
          </p:grpSpPr>
          <p:grpSp>
            <p:nvGrpSpPr>
              <p:cNvPr id="136" name="群組 135"/>
              <p:cNvGrpSpPr/>
              <p:nvPr/>
            </p:nvGrpSpPr>
            <p:grpSpPr>
              <a:xfrm>
                <a:off x="5438506" y="5136985"/>
                <a:ext cx="360000" cy="360000"/>
                <a:chOff x="6328675" y="5381410"/>
                <a:chExt cx="360000" cy="360000"/>
              </a:xfrm>
            </p:grpSpPr>
            <p:sp>
              <p:nvSpPr>
                <p:cNvPr id="138" name="矩形 137"/>
                <p:cNvSpPr/>
                <p:nvPr/>
              </p:nvSpPr>
              <p:spPr bwMode="auto">
                <a:xfrm flipH="1" flipV="1">
                  <a:off x="6587364" y="5406610"/>
                  <a:ext cx="82800" cy="1548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39" name="圖片 13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8675" y="5381410"/>
                  <a:ext cx="360000" cy="360000"/>
                </a:xfrm>
                <a:prstGeom prst="rect">
                  <a:avLst/>
                </a:prstGeom>
              </p:spPr>
            </p:pic>
          </p:grpSp>
          <p:sp>
            <p:nvSpPr>
              <p:cNvPr id="137" name="文字方塊 136"/>
              <p:cNvSpPr txBox="1"/>
              <p:nvPr/>
            </p:nvSpPr>
            <p:spPr>
              <a:xfrm>
                <a:off x="5619118" y="4977787"/>
                <a:ext cx="858738" cy="500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rPr>
                  <a:t>Fail</a:t>
                </a:r>
                <a:endParaRPr lang="zh-TW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07" name="肘形接點 106"/>
          <p:cNvCxnSpPr>
            <a:cxnSpLocks/>
            <a:stCxn id="146" idx="0"/>
            <a:endCxn id="140" idx="1"/>
          </p:cNvCxnSpPr>
          <p:nvPr/>
        </p:nvCxnSpPr>
        <p:spPr bwMode="auto">
          <a:xfrm rot="5400000" flipH="1" flipV="1">
            <a:off x="6033509" y="598646"/>
            <a:ext cx="785405" cy="2476107"/>
          </a:xfrm>
          <a:prstGeom prst="bentConnector2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6" name="文字方塊 165"/>
          <p:cNvSpPr txBox="1"/>
          <p:nvPr/>
        </p:nvSpPr>
        <p:spPr>
          <a:xfrm>
            <a:off x="10514079" y="2801926"/>
            <a:ext cx="10800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END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02" name="群組 101"/>
          <p:cNvGrpSpPr>
            <a:grpSpLocks noChangeAspect="1"/>
          </p:cNvGrpSpPr>
          <p:nvPr/>
        </p:nvGrpSpPr>
        <p:grpSpPr>
          <a:xfrm>
            <a:off x="678462" y="1142271"/>
            <a:ext cx="2333699" cy="2883262"/>
            <a:chOff x="1265653" y="432116"/>
            <a:chExt cx="1320793" cy="1631816"/>
          </a:xfrm>
        </p:grpSpPr>
        <p:grpSp>
          <p:nvGrpSpPr>
            <p:cNvPr id="148" name="群組 147"/>
            <p:cNvGrpSpPr/>
            <p:nvPr/>
          </p:nvGrpSpPr>
          <p:grpSpPr>
            <a:xfrm>
              <a:off x="1265653" y="432116"/>
              <a:ext cx="1320793" cy="1631816"/>
              <a:chOff x="1605287" y="1123406"/>
              <a:chExt cx="1320793" cy="2167287"/>
            </a:xfrm>
          </p:grpSpPr>
          <p:grpSp>
            <p:nvGrpSpPr>
              <p:cNvPr id="150" name="群組 149"/>
              <p:cNvGrpSpPr/>
              <p:nvPr/>
            </p:nvGrpSpPr>
            <p:grpSpPr>
              <a:xfrm>
                <a:off x="1605287" y="1123406"/>
                <a:ext cx="1320793" cy="2167287"/>
                <a:chOff x="1605287" y="1123406"/>
                <a:chExt cx="1320793" cy="2167287"/>
              </a:xfrm>
            </p:grpSpPr>
            <p:sp>
              <p:nvSpPr>
                <p:cNvPr id="152" name="圓角矩形 151"/>
                <p:cNvSpPr/>
                <p:nvPr/>
              </p:nvSpPr>
              <p:spPr bwMode="auto">
                <a:xfrm>
                  <a:off x="1605287" y="1123406"/>
                  <a:ext cx="1320793" cy="2143317"/>
                </a:xfrm>
                <a:prstGeom prst="roundRect">
                  <a:avLst>
                    <a:gd name="adj" fmla="val 919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3" name="圓角矩形 152"/>
                <p:cNvSpPr/>
                <p:nvPr/>
              </p:nvSpPr>
              <p:spPr bwMode="auto">
                <a:xfrm>
                  <a:off x="1605287" y="2926079"/>
                  <a:ext cx="1320793" cy="364614"/>
                </a:xfrm>
                <a:prstGeom prst="roundRect">
                  <a:avLst>
                    <a:gd name="adj" fmla="val 31890"/>
                  </a:avLst>
                </a:prstGeom>
                <a:solidFill>
                  <a:srgbClr val="7030A0"/>
                </a:solidFill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4" name="圓角矩形 153"/>
                <p:cNvSpPr/>
                <p:nvPr/>
              </p:nvSpPr>
              <p:spPr bwMode="auto">
                <a:xfrm>
                  <a:off x="1605397" y="2872742"/>
                  <a:ext cx="1320572" cy="11807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7030A0"/>
                </a:solidFill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1" name="文字方塊 150"/>
              <p:cNvSpPr txBox="1"/>
              <p:nvPr/>
            </p:nvSpPr>
            <p:spPr>
              <a:xfrm>
                <a:off x="1743683" y="2926153"/>
                <a:ext cx="1044000" cy="313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rPr>
                  <a:t> AOI </a:t>
                </a:r>
                <a:endParaRPr lang="zh-TW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9" name="圖片 14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7" r="24806"/>
            <a:stretch/>
          </p:blipFill>
          <p:spPr>
            <a:xfrm>
              <a:off x="1571280" y="525755"/>
              <a:ext cx="709539" cy="1169312"/>
            </a:xfrm>
            <a:prstGeom prst="rect">
              <a:avLst/>
            </a:prstGeom>
          </p:spPr>
        </p:pic>
      </p:grpSp>
      <p:cxnSp>
        <p:nvCxnSpPr>
          <p:cNvPr id="160" name="直線接點 159"/>
          <p:cNvCxnSpPr>
            <a:cxnSpLocks/>
            <a:endCxn id="146" idx="1"/>
          </p:cNvCxnSpPr>
          <p:nvPr/>
        </p:nvCxnSpPr>
        <p:spPr bwMode="auto">
          <a:xfrm>
            <a:off x="3026003" y="2706779"/>
            <a:ext cx="1050622" cy="0"/>
          </a:xfrm>
          <a:prstGeom prst="line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4" name="文字方塊 163"/>
          <p:cNvSpPr txBox="1"/>
          <p:nvPr/>
        </p:nvSpPr>
        <p:spPr>
          <a:xfrm>
            <a:off x="10514079" y="5402021"/>
            <a:ext cx="10800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Repair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78" name="直線接點 77"/>
          <p:cNvCxnSpPr>
            <a:cxnSpLocks/>
            <a:stCxn id="146" idx="2"/>
          </p:cNvCxnSpPr>
          <p:nvPr/>
        </p:nvCxnSpPr>
        <p:spPr bwMode="auto">
          <a:xfrm flipH="1">
            <a:off x="5178118" y="3184156"/>
            <a:ext cx="10040" cy="83300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97" name="群組 96"/>
          <p:cNvGrpSpPr/>
          <p:nvPr/>
        </p:nvGrpSpPr>
        <p:grpSpPr>
          <a:xfrm>
            <a:off x="5977544" y="5225010"/>
            <a:ext cx="1724296" cy="699663"/>
            <a:chOff x="4846765" y="3672052"/>
            <a:chExt cx="1724296" cy="699663"/>
          </a:xfrm>
        </p:grpSpPr>
        <p:sp>
          <p:nvSpPr>
            <p:cNvPr id="98" name="流程圖: 決策 97"/>
            <p:cNvSpPr/>
            <p:nvPr/>
          </p:nvSpPr>
          <p:spPr bwMode="auto">
            <a:xfrm>
              <a:off x="4846765" y="3672052"/>
              <a:ext cx="1724296" cy="699663"/>
            </a:xfrm>
            <a:prstGeom prst="flowChartDecision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5065874" y="3845550"/>
              <a:ext cx="1286077" cy="36933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人工複判</a:t>
              </a:r>
              <a:endPara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00" name="圖片 9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10" y="5769892"/>
            <a:ext cx="385762" cy="385762"/>
          </a:xfrm>
          <a:prstGeom prst="rect">
            <a:avLst/>
          </a:prstGeom>
        </p:spPr>
      </p:pic>
      <p:cxnSp>
        <p:nvCxnSpPr>
          <p:cNvPr id="109" name="直線接點 108"/>
          <p:cNvCxnSpPr>
            <a:cxnSpLocks/>
            <a:stCxn id="98" idx="3"/>
            <a:endCxn id="164" idx="1"/>
          </p:cNvCxnSpPr>
          <p:nvPr/>
        </p:nvCxnSpPr>
        <p:spPr bwMode="auto">
          <a:xfrm>
            <a:off x="7701840" y="5574842"/>
            <a:ext cx="2812239" cy="11845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0" name="文字方塊 109"/>
          <p:cNvSpPr txBox="1"/>
          <p:nvPr/>
        </p:nvSpPr>
        <p:spPr>
          <a:xfrm>
            <a:off x="8837437" y="5157557"/>
            <a:ext cx="5588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NG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7259710" y="3993393"/>
            <a:ext cx="6338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OK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3014191" y="2227580"/>
            <a:ext cx="145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500k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images</a:t>
            </a:r>
            <a:endParaRPr lang="zh-TW" altLang="en-US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5094889" y="3415393"/>
            <a:ext cx="145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25k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images</a:t>
            </a:r>
            <a:endParaRPr lang="zh-TW" altLang="en-US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" name="肘形接點 3">
            <a:extLst>
              <a:ext uri="{FF2B5EF4-FFF2-40B4-BE49-F238E27FC236}">
                <a16:creationId xmlns:a16="http://schemas.microsoft.com/office/drawing/2014/main" id="{4190C338-0364-9440-AC05-FEA8FA5F6BA4}"/>
              </a:ext>
            </a:extLst>
          </p:cNvPr>
          <p:cNvCxnSpPr>
            <a:cxnSpLocks/>
            <a:stCxn id="134" idx="2"/>
            <a:endCxn id="98" idx="1"/>
          </p:cNvCxnSpPr>
          <p:nvPr/>
        </p:nvCxnSpPr>
        <p:spPr bwMode="auto">
          <a:xfrm rot="16200000" flipH="1">
            <a:off x="5014992" y="4612289"/>
            <a:ext cx="1125679" cy="799426"/>
          </a:xfrm>
          <a:prstGeom prst="bentConnector2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E39A2FCF-4373-B74E-BF67-4E609C6B9AEF}"/>
              </a:ext>
            </a:extLst>
          </p:cNvPr>
          <p:cNvSpPr txBox="1"/>
          <p:nvPr/>
        </p:nvSpPr>
        <p:spPr>
          <a:xfrm>
            <a:off x="7395958" y="1756387"/>
            <a:ext cx="160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475k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images</a:t>
            </a:r>
            <a:endParaRPr lang="zh-TW" altLang="en-US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136FD772-B2C4-4847-A603-0A95F99051A3}"/>
              </a:ext>
            </a:extLst>
          </p:cNvPr>
          <p:cNvSpPr txBox="1"/>
          <p:nvPr/>
        </p:nvSpPr>
        <p:spPr>
          <a:xfrm>
            <a:off x="6772691" y="3658501"/>
            <a:ext cx="157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24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.8k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images</a:t>
            </a:r>
            <a:endParaRPr lang="zh-TW" altLang="en-US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29B8520-3557-B740-9331-1F2F46C6488A}"/>
              </a:ext>
            </a:extLst>
          </p:cNvPr>
          <p:cNvSpPr txBox="1"/>
          <p:nvPr/>
        </p:nvSpPr>
        <p:spPr>
          <a:xfrm>
            <a:off x="8421171" y="4818806"/>
            <a:ext cx="145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&lt; 200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images</a:t>
            </a:r>
            <a:endParaRPr lang="zh-TW" altLang="en-US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8" name="標題 1">
            <a:extLst>
              <a:ext uri="{FF2B5EF4-FFF2-40B4-BE49-F238E27FC236}">
                <a16:creationId xmlns:a16="http://schemas.microsoft.com/office/drawing/2014/main" id="{3F53183A-A20B-416E-85FA-10C0AAF3B715}"/>
              </a:ext>
            </a:extLst>
          </p:cNvPr>
          <p:cNvSpPr txBox="1">
            <a:spLocks/>
          </p:cNvSpPr>
          <p:nvPr/>
        </p:nvSpPr>
        <p:spPr bwMode="auto">
          <a:xfrm>
            <a:off x="0" y="276265"/>
            <a:ext cx="12192000" cy="76517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>
            <a:defPPr>
              <a:defRPr lang="zh-TW"/>
            </a:defPPr>
            <a:lvl1pPr>
              <a:lnSpc>
                <a:spcPct val="90000"/>
              </a:lnSpc>
              <a:spcBef>
                <a:spcPct val="0"/>
              </a:spcBef>
              <a:defRPr kumimoji="1" sz="4000" b="1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Hant" dirty="0"/>
              <a:t>	</a:t>
            </a:r>
            <a:r>
              <a:rPr lang="zh-TW" altLang="en-US" dirty="0"/>
              <a:t>問題定義與目標</a:t>
            </a:r>
            <a:r>
              <a:rPr lang="en-US" altLang="zh-TW" dirty="0"/>
              <a:t>(</a:t>
            </a:r>
            <a:r>
              <a:rPr lang="zh-TW" altLang="en-US" dirty="0"/>
              <a:t>二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65" name="肘形接點 106">
            <a:extLst>
              <a:ext uri="{FF2B5EF4-FFF2-40B4-BE49-F238E27FC236}">
                <a16:creationId xmlns:a16="http://schemas.microsoft.com/office/drawing/2014/main" id="{80E42740-C100-4232-AEEE-DF92DE3D534E}"/>
              </a:ext>
            </a:extLst>
          </p:cNvPr>
          <p:cNvCxnSpPr>
            <a:cxnSpLocks/>
            <a:stCxn id="142" idx="3"/>
            <a:endCxn id="166" idx="0"/>
          </p:cNvCxnSpPr>
          <p:nvPr/>
        </p:nvCxnSpPr>
        <p:spPr bwMode="auto">
          <a:xfrm>
            <a:off x="8744265" y="1446213"/>
            <a:ext cx="2309814" cy="1355713"/>
          </a:xfrm>
          <a:prstGeom prst="bentConnector2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肘形接點 106">
            <a:extLst>
              <a:ext uri="{FF2B5EF4-FFF2-40B4-BE49-F238E27FC236}">
                <a16:creationId xmlns:a16="http://schemas.microsoft.com/office/drawing/2014/main" id="{177AB275-9980-4681-A297-1278EE009802}"/>
              </a:ext>
            </a:extLst>
          </p:cNvPr>
          <p:cNvCxnSpPr>
            <a:cxnSpLocks/>
            <a:stCxn id="98" idx="0"/>
            <a:endCxn id="166" idx="1"/>
          </p:cNvCxnSpPr>
          <p:nvPr/>
        </p:nvCxnSpPr>
        <p:spPr bwMode="auto">
          <a:xfrm rot="5400000" flipH="1" flipV="1">
            <a:off x="7557676" y="2268608"/>
            <a:ext cx="2238418" cy="3674387"/>
          </a:xfrm>
          <a:prstGeom prst="bentConnector2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9A6897E1-57D0-4ECC-A95D-2F6E9C87EE1F}"/>
              </a:ext>
            </a:extLst>
          </p:cNvPr>
          <p:cNvCxnSpPr>
            <a:cxnSpLocks/>
            <a:stCxn id="164" idx="0"/>
            <a:endCxn id="166" idx="2"/>
          </p:cNvCxnSpPr>
          <p:nvPr/>
        </p:nvCxnSpPr>
        <p:spPr bwMode="auto">
          <a:xfrm flipV="1">
            <a:off x="11054079" y="3171258"/>
            <a:ext cx="0" cy="2230763"/>
          </a:xfrm>
          <a:prstGeom prst="line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51" name="圖片 50">
            <a:extLst>
              <a:ext uri="{FF2B5EF4-FFF2-40B4-BE49-F238E27FC236}">
                <a16:creationId xmlns:a16="http://schemas.microsoft.com/office/drawing/2014/main" id="{BA218883-99F7-4A1F-B81E-B8BFAC13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21" y="4214917"/>
            <a:ext cx="3019372" cy="2343497"/>
          </a:xfrm>
          <a:prstGeom prst="rect">
            <a:avLst/>
          </a:prstGeom>
        </p:spPr>
      </p:pic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5548DD1-3567-443E-8A23-A8EBCD701BDF}"/>
              </a:ext>
            </a:extLst>
          </p:cNvPr>
          <p:cNvCxnSpPr>
            <a:cxnSpLocks/>
            <a:endCxn id="153" idx="2"/>
          </p:cNvCxnSpPr>
          <p:nvPr/>
        </p:nvCxnSpPr>
        <p:spPr bwMode="auto">
          <a:xfrm flipV="1">
            <a:off x="1845312" y="4025533"/>
            <a:ext cx="0" cy="380056"/>
          </a:xfrm>
          <a:prstGeom prst="line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80365FA-5F37-4742-894B-95148B5A2C34}"/>
              </a:ext>
            </a:extLst>
          </p:cNvPr>
          <p:cNvSpPr/>
          <p:nvPr/>
        </p:nvSpPr>
        <p:spPr>
          <a:xfrm>
            <a:off x="4045092" y="2227580"/>
            <a:ext cx="2476108" cy="1030978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C207E9-1CC2-4AEB-9A68-46088130C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79" y="5188138"/>
            <a:ext cx="1070121" cy="1070121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5EDF645-C3A2-4B5F-9DE0-2B1A5BCCA426}"/>
              </a:ext>
            </a:extLst>
          </p:cNvPr>
          <p:cNvCxnSpPr/>
          <p:nvPr/>
        </p:nvCxnSpPr>
        <p:spPr>
          <a:xfrm flipH="1" flipV="1">
            <a:off x="2311527" y="4619622"/>
            <a:ext cx="1332658" cy="907267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1D70BA8-C0FE-442E-A021-A3654411BBC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677921" y="5426243"/>
            <a:ext cx="1963258" cy="296956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3488184-F8EF-4AE8-8F9A-E559BF7F05A2}"/>
              </a:ext>
            </a:extLst>
          </p:cNvPr>
          <p:cNvSpPr/>
          <p:nvPr/>
        </p:nvSpPr>
        <p:spPr>
          <a:xfrm>
            <a:off x="5732142" y="5070025"/>
            <a:ext cx="2025295" cy="118823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6EF55081-B47B-4102-AF7F-8EECAE9984FD}"/>
              </a:ext>
            </a:extLst>
          </p:cNvPr>
          <p:cNvSpPr/>
          <p:nvPr/>
        </p:nvSpPr>
        <p:spPr>
          <a:xfrm>
            <a:off x="10296739" y="5067279"/>
            <a:ext cx="1770265" cy="1088375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D563FBC-E7E9-4D2C-8664-0A30FF329FA5}"/>
              </a:ext>
            </a:extLst>
          </p:cNvPr>
          <p:cNvSpPr/>
          <p:nvPr/>
        </p:nvSpPr>
        <p:spPr>
          <a:xfrm flipH="1">
            <a:off x="275021" y="4324785"/>
            <a:ext cx="3081978" cy="1996093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69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A40E9-9E04-B24C-B42D-25FA0CBA1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27" y="603402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altLang="zh-Hant" sz="3600" dirty="0">
                <a:ea typeface="Noto Sans CJK TC Regular" panose="020B0500000000000000" pitchFamily="34" charset="-120"/>
              </a:rPr>
              <a:t>	</a:t>
            </a:r>
            <a:r>
              <a:rPr lang="en-US" altLang="zh-TW" sz="3600" dirty="0"/>
              <a:t>Problem</a:t>
            </a:r>
            <a:endParaRPr kumimoji="1" lang="zh-TW" altLang="en-US" sz="3600" dirty="0">
              <a:ea typeface="Noto Sans CJK TC Regular" panose="020B0500000000000000" pitchFamily="34" charset="-120"/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E9C5FB60-0C02-4C32-82E0-A4DAB2888D0B}"/>
              </a:ext>
            </a:extLst>
          </p:cNvPr>
          <p:cNvSpPr txBox="1">
            <a:spLocks/>
          </p:cNvSpPr>
          <p:nvPr/>
        </p:nvSpPr>
        <p:spPr bwMode="auto">
          <a:xfrm>
            <a:off x="0" y="4212892"/>
            <a:ext cx="12192000" cy="765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363" indent="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pperplate Gothic Bold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Hant" sz="3600" kern="0" dirty="0"/>
              <a:t>	Goal</a:t>
            </a:r>
            <a:endParaRPr lang="zh-TW" altLang="en-US" sz="3600" kern="0" dirty="0"/>
          </a:p>
        </p:txBody>
      </p:sp>
      <p:grpSp>
        <p:nvGrpSpPr>
          <p:cNvPr id="14" name="Group 3">
            <a:extLst>
              <a:ext uri="{FF2B5EF4-FFF2-40B4-BE49-F238E27FC236}">
                <a16:creationId xmlns:a16="http://schemas.microsoft.com/office/drawing/2014/main" id="{ED7A9246-598D-4ECC-A008-4058A8150DD7}"/>
              </a:ext>
            </a:extLst>
          </p:cNvPr>
          <p:cNvGrpSpPr/>
          <p:nvPr/>
        </p:nvGrpSpPr>
        <p:grpSpPr>
          <a:xfrm>
            <a:off x="3018296" y="4657809"/>
            <a:ext cx="6552728" cy="914400"/>
            <a:chOff x="1151472" y="3187501"/>
            <a:chExt cx="6552728" cy="914400"/>
          </a:xfrm>
        </p:grpSpPr>
        <p:sp>
          <p:nvSpPr>
            <p:cNvPr id="15" name="Pentagon 4">
              <a:extLst>
                <a:ext uri="{FF2B5EF4-FFF2-40B4-BE49-F238E27FC236}">
                  <a16:creationId xmlns:a16="http://schemas.microsoft.com/office/drawing/2014/main" id="{2225BCCA-F1F8-437E-A740-2C2F1709A09A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333399"/>
            </a:solidFill>
            <a:ln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Pentagon 5">
              <a:extLst>
                <a:ext uri="{FF2B5EF4-FFF2-40B4-BE49-F238E27FC236}">
                  <a16:creationId xmlns:a16="http://schemas.microsoft.com/office/drawing/2014/main" id="{CF3ADA7A-08F0-4BB1-9181-E48B079B402D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Hant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提高</a:t>
              </a:r>
              <a:r>
                <a:rPr lang="zh-TW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Hant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PCBA defect</a:t>
              </a:r>
              <a:r>
                <a:rPr lang="zh-TW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 </a:t>
              </a:r>
              <a:r>
                <a:rPr lang="zh-Hant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檢測準確</a:t>
              </a:r>
              <a:r>
                <a:rPr lang="zh-TW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度</a:t>
              </a:r>
              <a:endParaRPr lang="en-US" altLang="zh-Hant" sz="2000" b="1" dirty="0">
                <a:solidFill>
                  <a:schemeClr val="tx1"/>
                </a:solidFill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7" name="Diamond 6">
              <a:extLst>
                <a:ext uri="{FF2B5EF4-FFF2-40B4-BE49-F238E27FC236}">
                  <a16:creationId xmlns:a16="http://schemas.microsoft.com/office/drawing/2014/main" id="{9EED41E9-C635-49D1-B925-6BE5FA525041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333399"/>
            </a:solidFill>
            <a:ln>
              <a:solidFill>
                <a:srgbClr val="33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Hant" sz="2800" b="1" dirty="0"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1</a:t>
              </a:r>
              <a:endParaRPr lang="ko-KR" altLang="en-US" sz="2800" b="1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1">
            <a:extLst>
              <a:ext uri="{FF2B5EF4-FFF2-40B4-BE49-F238E27FC236}">
                <a16:creationId xmlns:a16="http://schemas.microsoft.com/office/drawing/2014/main" id="{0AC2FAAD-084A-467C-BE74-E420012EBF89}"/>
              </a:ext>
            </a:extLst>
          </p:cNvPr>
          <p:cNvGrpSpPr/>
          <p:nvPr/>
        </p:nvGrpSpPr>
        <p:grpSpPr>
          <a:xfrm>
            <a:off x="3018296" y="5632353"/>
            <a:ext cx="6552728" cy="914400"/>
            <a:chOff x="1151472" y="3187501"/>
            <a:chExt cx="6552728" cy="914400"/>
          </a:xfrm>
        </p:grpSpPr>
        <p:sp>
          <p:nvSpPr>
            <p:cNvPr id="19" name="Pentagon 12">
              <a:extLst>
                <a:ext uri="{FF2B5EF4-FFF2-40B4-BE49-F238E27FC236}">
                  <a16:creationId xmlns:a16="http://schemas.microsoft.com/office/drawing/2014/main" id="{979AB8D3-108E-4487-9DDA-CFCF6A6C4C76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Pentagon 13">
              <a:extLst>
                <a:ext uri="{FF2B5EF4-FFF2-40B4-BE49-F238E27FC236}">
                  <a16:creationId xmlns:a16="http://schemas.microsoft.com/office/drawing/2014/main" id="{B4D87AE8-B1A2-49D6-A440-6ADD0AE178D4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減少</a:t>
              </a:r>
              <a:r>
                <a:rPr lang="zh-Hant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目檢操作人員</a:t>
              </a:r>
              <a:endPara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1" name="Diamond 14">
              <a:extLst>
                <a:ext uri="{FF2B5EF4-FFF2-40B4-BE49-F238E27FC236}">
                  <a16:creationId xmlns:a16="http://schemas.microsoft.com/office/drawing/2014/main" id="{9AA78529-E582-4392-AC3E-490151337F8F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Hant" sz="2800" b="1" dirty="0"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2</a:t>
              </a:r>
              <a:endParaRPr lang="ko-KR" altLang="en-US" b="1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D206A587-E4A5-4BFC-9A3B-ADE43A6C7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2239634"/>
              </p:ext>
            </p:extLst>
          </p:nvPr>
        </p:nvGraphicFramePr>
        <p:xfrm>
          <a:off x="761022" y="1417216"/>
          <a:ext cx="10693401" cy="2497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標題 1">
            <a:extLst>
              <a:ext uri="{FF2B5EF4-FFF2-40B4-BE49-F238E27FC236}">
                <a16:creationId xmlns:a16="http://schemas.microsoft.com/office/drawing/2014/main" id="{9CCEFD46-F6FE-42BB-B3EF-7A353D6E216D}"/>
              </a:ext>
            </a:extLst>
          </p:cNvPr>
          <p:cNvSpPr txBox="1">
            <a:spLocks/>
          </p:cNvSpPr>
          <p:nvPr/>
        </p:nvSpPr>
        <p:spPr>
          <a:xfrm>
            <a:off x="0" y="217217"/>
            <a:ext cx="10515600" cy="675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>
            <a:defPPr>
              <a:defRPr lang="zh-TW"/>
            </a:defPPr>
            <a:lvl1pPr>
              <a:lnSpc>
                <a:spcPct val="90000"/>
              </a:lnSpc>
              <a:spcBef>
                <a:spcPct val="0"/>
              </a:spcBef>
              <a:defRPr kumimoji="1" sz="4000" b="1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Hant" dirty="0"/>
              <a:t>	</a:t>
            </a:r>
            <a:r>
              <a:rPr lang="zh-TW" altLang="en-US" dirty="0"/>
              <a:t>問題定義與目標</a:t>
            </a:r>
            <a:r>
              <a:rPr lang="en-US" altLang="zh-TW" dirty="0"/>
              <a:t>(</a:t>
            </a:r>
            <a:r>
              <a:rPr lang="zh-TW" altLang="en-US" dirty="0"/>
              <a:t>三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753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DC7DB36A-A594-4C9C-B7CD-3F781C11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60" y="1912776"/>
            <a:ext cx="2967135" cy="222535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624B69F-4A58-40BE-B95C-1F5C2EA23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407" y="1912776"/>
            <a:ext cx="3062975" cy="229723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1E1E713-781E-4BAF-8B35-38AF3971F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160" y="4365826"/>
            <a:ext cx="2967135" cy="2225351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E16B92CC-F1CA-4B2C-B770-E0D685832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575" y="4365826"/>
            <a:ext cx="3062976" cy="23090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80013D3-5724-44AF-9448-215459ADEF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7256" y="1912775"/>
            <a:ext cx="3145583" cy="229723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C732F6A-D494-4BEA-8B81-A4DDC9D44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7257" y="4304818"/>
            <a:ext cx="3062976" cy="2297232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3E8B8E6F-A7EA-4665-BDA2-1C24E7ED6C6F}"/>
              </a:ext>
            </a:extLst>
          </p:cNvPr>
          <p:cNvSpPr txBox="1">
            <a:spLocks/>
          </p:cNvSpPr>
          <p:nvPr/>
        </p:nvSpPr>
        <p:spPr>
          <a:xfrm>
            <a:off x="0" y="217217"/>
            <a:ext cx="10515600" cy="675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>
            <a:defPPr>
              <a:defRPr lang="zh-TW"/>
            </a:defPPr>
            <a:lvl1pPr>
              <a:lnSpc>
                <a:spcPct val="90000"/>
              </a:lnSpc>
              <a:spcBef>
                <a:spcPct val="0"/>
              </a:spcBef>
              <a:defRPr kumimoji="1" sz="4000" b="1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Hant" dirty="0"/>
              <a:t>	</a:t>
            </a:r>
            <a:r>
              <a:rPr lang="zh-TW" altLang="en-US" dirty="0"/>
              <a:t>問題定義與目標</a:t>
            </a:r>
            <a:r>
              <a:rPr lang="en-US" altLang="zh-TW" dirty="0"/>
              <a:t>(</a:t>
            </a:r>
            <a:r>
              <a:rPr lang="zh-TW" altLang="en-US" dirty="0"/>
              <a:t>四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48B867F-0EFE-4E9B-A034-D345B9A0C4E4}"/>
              </a:ext>
            </a:extLst>
          </p:cNvPr>
          <p:cNvSpPr txBox="1"/>
          <p:nvPr/>
        </p:nvSpPr>
        <p:spPr>
          <a:xfrm>
            <a:off x="2719753" y="1217915"/>
            <a:ext cx="3787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AUTO – Label    &amp;&amp; AR</a:t>
            </a:r>
            <a:r>
              <a:rPr lang="zh-TW" altLang="en-US" sz="2400" dirty="0"/>
              <a:t> 訓練</a:t>
            </a:r>
            <a:r>
              <a:rPr lang="en-US" altLang="zh-TW" sz="2400" dirty="0"/>
              <a:t>  </a:t>
            </a:r>
            <a:endParaRPr lang="zh-TW" altLang="en-US" sz="2400" dirty="0"/>
          </a:p>
        </p:txBody>
      </p:sp>
      <p:pic>
        <p:nvPicPr>
          <p:cNvPr id="10" name="內容版面配置區 6">
            <a:extLst>
              <a:ext uri="{FF2B5EF4-FFF2-40B4-BE49-F238E27FC236}">
                <a16:creationId xmlns:a16="http://schemas.microsoft.com/office/drawing/2014/main" id="{694E1882-3BD5-4A78-B8A3-76C21D271D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0528" y="2713182"/>
            <a:ext cx="6515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C90C42-BAC5-496E-9CC3-C410281A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69FF20-FEC3-44F3-91BE-9C03A60C12FD}" type="slidenum">
              <a:rPr kumimoji="0" lang="zh-TW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t>14</a:t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CDC5EF5-E5AE-47B1-AE1A-5A91039B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04" y="1687268"/>
            <a:ext cx="11099191" cy="46690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A749CF-EB96-4D32-9744-CD5D96A7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74" y="1934308"/>
            <a:ext cx="4590855" cy="4540127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78FE9B8B-D6C4-4B9D-B760-DE82381BA92A}"/>
              </a:ext>
            </a:extLst>
          </p:cNvPr>
          <p:cNvSpPr txBox="1">
            <a:spLocks/>
          </p:cNvSpPr>
          <p:nvPr/>
        </p:nvSpPr>
        <p:spPr>
          <a:xfrm>
            <a:off x="0" y="252386"/>
            <a:ext cx="10515600" cy="675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>
            <a:defPPr>
              <a:defRPr lang="zh-TW"/>
            </a:defPPr>
            <a:lvl1pPr>
              <a:lnSpc>
                <a:spcPct val="90000"/>
              </a:lnSpc>
              <a:spcBef>
                <a:spcPct val="0"/>
              </a:spcBef>
              <a:defRPr kumimoji="1" sz="4000" b="1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Hant" dirty="0"/>
              <a:t>	</a:t>
            </a:r>
            <a:r>
              <a:rPr lang="zh-TW" altLang="en-US" dirty="0"/>
              <a:t>問題定義與目標</a:t>
            </a:r>
            <a:r>
              <a:rPr lang="en-US" altLang="zh-TW" dirty="0"/>
              <a:t>(</a:t>
            </a:r>
            <a:r>
              <a:rPr lang="zh-TW" altLang="en-US" dirty="0"/>
              <a:t>五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84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263" y="1872457"/>
            <a:ext cx="9515475" cy="42576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BD1B5F-2303-4400-B0F0-E30F8199BA55}"/>
              </a:ext>
            </a:extLst>
          </p:cNvPr>
          <p:cNvSpPr/>
          <p:nvPr/>
        </p:nvSpPr>
        <p:spPr bwMode="auto">
          <a:xfrm>
            <a:off x="0" y="528866"/>
            <a:ext cx="264584" cy="768349"/>
          </a:xfrm>
          <a:prstGeom prst="rect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40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288DAD3-2CC2-435F-9FF7-A1BE73DC8904}"/>
              </a:ext>
            </a:extLst>
          </p:cNvPr>
          <p:cNvSpPr txBox="1">
            <a:spLocks/>
          </p:cNvSpPr>
          <p:nvPr/>
        </p:nvSpPr>
        <p:spPr>
          <a:xfrm>
            <a:off x="0" y="575455"/>
            <a:ext cx="10515600" cy="675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>
            <a:defPPr>
              <a:defRPr lang="zh-TW"/>
            </a:defPPr>
            <a:lvl1pPr>
              <a:lnSpc>
                <a:spcPct val="90000"/>
              </a:lnSpc>
              <a:spcBef>
                <a:spcPct val="0"/>
              </a:spcBef>
              <a:defRPr kumimoji="1" sz="4000" b="1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Hant" dirty="0"/>
              <a:t>	</a:t>
            </a:r>
            <a:r>
              <a:rPr lang="zh-TW" altLang="en-US" dirty="0"/>
              <a:t>問題定義與目標</a:t>
            </a:r>
            <a:r>
              <a:rPr lang="en-US" altLang="zh-TW" dirty="0"/>
              <a:t>(</a:t>
            </a:r>
            <a:r>
              <a:rPr lang="zh-TW" altLang="en-US" dirty="0"/>
              <a:t>六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4132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ïŝľîḓê">
            <a:extLst>
              <a:ext uri="{FF2B5EF4-FFF2-40B4-BE49-F238E27FC236}">
                <a16:creationId xmlns:a16="http://schemas.microsoft.com/office/drawing/2014/main" id="{38441C1E-3AEB-41CE-AA22-D28789163E0E}"/>
              </a:ext>
            </a:extLst>
          </p:cNvPr>
          <p:cNvGrpSpPr>
            <a:grpSpLocks/>
          </p:cNvGrpSpPr>
          <p:nvPr/>
        </p:nvGrpSpPr>
        <p:grpSpPr bwMode="auto">
          <a:xfrm>
            <a:off x="1430519" y="2000573"/>
            <a:ext cx="1894416" cy="3920067"/>
            <a:chOff x="5555942" y="1674000"/>
            <a:chExt cx="1894264" cy="3919603"/>
          </a:xfrm>
        </p:grpSpPr>
        <p:sp>
          <p:nvSpPr>
            <p:cNvPr id="5" name="ïṣľîḓê">
              <a:extLst>
                <a:ext uri="{FF2B5EF4-FFF2-40B4-BE49-F238E27FC236}">
                  <a16:creationId xmlns:a16="http://schemas.microsoft.com/office/drawing/2014/main" id="{9FA4F35F-C628-4B47-ABC3-1A2DDF4489A0}"/>
                </a:ext>
              </a:extLst>
            </p:cNvPr>
            <p:cNvSpPr/>
            <p:nvPr/>
          </p:nvSpPr>
          <p:spPr>
            <a:xfrm>
              <a:off x="6078716" y="1674000"/>
              <a:ext cx="1371490" cy="137143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4C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 marL="168275" indent="-168275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1pPr>
              <a:lvl2pPr indent="-28575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2pPr>
              <a:lvl3pPr indent="-22860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3pPr>
              <a:lvl4pPr indent="-22860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4pPr>
              <a:lvl5pPr indent="-22860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5pPr>
              <a:lvl6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6pPr>
              <a:lvl7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7pPr>
              <a:lvl8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8pPr>
              <a:lvl9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/>
              <a:endParaRPr lang="en-US" altLang="zh-TW" sz="12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6" name="íŝḷíḓé">
              <a:extLst>
                <a:ext uri="{FF2B5EF4-FFF2-40B4-BE49-F238E27FC236}">
                  <a16:creationId xmlns:a16="http://schemas.microsoft.com/office/drawing/2014/main" id="{9CD55EB8-CC14-49AF-82A9-64BF3270CACD}"/>
                </a:ext>
              </a:extLst>
            </p:cNvPr>
            <p:cNvSpPr/>
            <p:nvPr/>
          </p:nvSpPr>
          <p:spPr bwMode="gray">
            <a:xfrm>
              <a:off x="5555942" y="3326920"/>
              <a:ext cx="1045549" cy="104551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4C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 marL="168275" indent="-168275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1pPr>
              <a:lvl2pPr indent="-28575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2pPr>
              <a:lvl3pPr indent="-22860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3pPr>
              <a:lvl4pPr indent="-22860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4pPr>
              <a:lvl5pPr indent="-22860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5pPr>
              <a:lvl6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6pPr>
              <a:lvl7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7pPr>
              <a:lvl8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8pPr>
              <a:lvl9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/>
              <a:endParaRPr lang="en-US" altLang="zh-TW" sz="12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endParaRPr>
            </a:p>
          </p:txBody>
        </p:sp>
        <p:sp>
          <p:nvSpPr>
            <p:cNvPr id="7" name="iş1îḍè">
              <a:extLst>
                <a:ext uri="{FF2B5EF4-FFF2-40B4-BE49-F238E27FC236}">
                  <a16:creationId xmlns:a16="http://schemas.microsoft.com/office/drawing/2014/main" id="{CD30FE81-3799-40C0-A50C-5941971F6D91}"/>
                </a:ext>
              </a:extLst>
            </p:cNvPr>
            <p:cNvSpPr/>
            <p:nvPr/>
          </p:nvSpPr>
          <p:spPr bwMode="gray">
            <a:xfrm>
              <a:off x="6209939" y="4698358"/>
              <a:ext cx="895279" cy="89524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4C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lvl1pPr marL="168275" indent="-168275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1pPr>
              <a:lvl2pPr indent="-28575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2pPr>
              <a:lvl3pPr indent="-22860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3pPr>
              <a:lvl4pPr indent="-22860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4pPr>
              <a:lvl5pPr indent="-228600"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5pPr>
              <a:lvl6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6pPr>
              <a:lvl7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7pPr>
              <a:lvl8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8pPr>
              <a:lvl9pPr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rebuchet MS" panose="020B0603020202020204" pitchFamily="34" charset="0"/>
                </a:defRPr>
              </a:lvl9pPr>
            </a:lstStyle>
            <a:p>
              <a:pPr algn="ctr" eaLnBrk="1" hangingPunct="1"/>
              <a:endParaRPr lang="en-US" altLang="zh-TW" sz="1200">
                <a:solidFill>
                  <a:srgbClr val="000000"/>
                </a:solidFill>
                <a:latin typeface="Calibri" panose="020F0502020204030204" pitchFamily="34" charset="0"/>
                <a:ea typeface="PMingLiU" panose="02020500000000000000" pitchFamily="18" charset="-120"/>
              </a:endParaRPr>
            </a:p>
          </p:txBody>
        </p:sp>
        <p:cxnSp>
          <p:nvCxnSpPr>
            <p:cNvPr id="8" name="直接连接符 12">
              <a:extLst>
                <a:ext uri="{FF2B5EF4-FFF2-40B4-BE49-F238E27FC236}">
                  <a16:creationId xmlns:a16="http://schemas.microsoft.com/office/drawing/2014/main" id="{3C1FF373-8131-4BA5-ABA4-320DE34F6231}"/>
                </a:ext>
              </a:extLst>
            </p:cNvPr>
            <p:cNvCxnSpPr/>
            <p:nvPr/>
          </p:nvCxnSpPr>
          <p:spPr>
            <a:xfrm flipH="1">
              <a:off x="6290366" y="2998877"/>
              <a:ext cx="186252" cy="372489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4C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直接连接符 13">
              <a:extLst>
                <a:ext uri="{FF2B5EF4-FFF2-40B4-BE49-F238E27FC236}">
                  <a16:creationId xmlns:a16="http://schemas.microsoft.com/office/drawing/2014/main" id="{3F069B39-1B43-4B4F-8A73-ACE30F736DB2}"/>
                </a:ext>
              </a:extLst>
            </p:cNvPr>
            <p:cNvCxnSpPr/>
            <p:nvPr/>
          </p:nvCxnSpPr>
          <p:spPr>
            <a:xfrm>
              <a:off x="6264968" y="4355499"/>
              <a:ext cx="211650" cy="374606"/>
            </a:xfrm>
            <a:prstGeom prst="line">
              <a:avLst/>
            </a:prstGeom>
            <a:solidFill>
              <a:schemeClr val="bg1"/>
            </a:solidFill>
            <a:ln w="28575">
              <a:solidFill>
                <a:srgbClr val="004C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0" name="直接连接符 44">
            <a:extLst>
              <a:ext uri="{FF2B5EF4-FFF2-40B4-BE49-F238E27FC236}">
                <a16:creationId xmlns:a16="http://schemas.microsoft.com/office/drawing/2014/main" id="{76FA5FFA-EB0F-4D6F-98AA-A2654F1AB08B}"/>
              </a:ext>
            </a:extLst>
          </p:cNvPr>
          <p:cNvCxnSpPr/>
          <p:nvPr/>
        </p:nvCxnSpPr>
        <p:spPr>
          <a:xfrm>
            <a:off x="3724986" y="3086422"/>
            <a:ext cx="360044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45">
            <a:extLst>
              <a:ext uri="{FF2B5EF4-FFF2-40B4-BE49-F238E27FC236}">
                <a16:creationId xmlns:a16="http://schemas.microsoft.com/office/drawing/2014/main" id="{4A84099B-4AD7-4DFA-A013-B26D6313DF81}"/>
              </a:ext>
            </a:extLst>
          </p:cNvPr>
          <p:cNvCxnSpPr/>
          <p:nvPr/>
        </p:nvCxnSpPr>
        <p:spPr>
          <a:xfrm>
            <a:off x="2992620" y="4616773"/>
            <a:ext cx="360044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53">
            <a:extLst>
              <a:ext uri="{FF2B5EF4-FFF2-40B4-BE49-F238E27FC236}">
                <a16:creationId xmlns:a16="http://schemas.microsoft.com/office/drawing/2014/main" id="{A50DEB4F-8C71-4040-94EF-05FB8E57D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4985" y="2394273"/>
            <a:ext cx="335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zh-TW" sz="1600">
                <a:solidFill>
                  <a:srgbClr val="004C79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  <a:sym typeface="+mn-ea"/>
              </a:rPr>
              <a:t>Convert Models from Caffe, Keras, Tensorflow to ONNX</a:t>
            </a:r>
            <a:endParaRPr lang="en-US" altLang="en-US" sz="1600">
              <a:solidFill>
                <a:srgbClr val="004C79"/>
              </a:solidFill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文本框 54">
            <a:extLst>
              <a:ext uri="{FF2B5EF4-FFF2-40B4-BE49-F238E27FC236}">
                <a16:creationId xmlns:a16="http://schemas.microsoft.com/office/drawing/2014/main" id="{4EBB4BAE-429E-4A77-8C4A-6401BF969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9919" y="3884407"/>
            <a:ext cx="335068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zh-TW" sz="1600">
                <a:solidFill>
                  <a:srgbClr val="004C79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  <a:sym typeface="+mn-ea"/>
              </a:rPr>
              <a:t>Analyze ONNX model to create Dynamic FP ONNX </a:t>
            </a:r>
            <a:r>
              <a:rPr lang="en-US" altLang="zh-CN" sz="1600">
                <a:solidFill>
                  <a:srgbClr val="004C79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  <a:sym typeface="+mn-ea"/>
              </a:rPr>
              <a:t>model</a:t>
            </a:r>
          </a:p>
        </p:txBody>
      </p:sp>
      <p:sp>
        <p:nvSpPr>
          <p:cNvPr id="14" name="文本框 55">
            <a:extLst>
              <a:ext uri="{FF2B5EF4-FFF2-40B4-BE49-F238E27FC236}">
                <a16:creationId xmlns:a16="http://schemas.microsoft.com/office/drawing/2014/main" id="{38E70484-09E4-4F0F-B967-1CA7C19ED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619" y="5188273"/>
            <a:ext cx="37803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47638" indent="-14763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zh-TW" sz="1600">
                <a:solidFill>
                  <a:srgbClr val="004C79"/>
                </a:solidFill>
                <a:latin typeface="Arial" panose="020B0604020202020204" pitchFamily="34" charset="0"/>
                <a:ea typeface="PMingLiU" panose="02020500000000000000" pitchFamily="18" charset="-120"/>
                <a:cs typeface="Arial" panose="020B0604020202020204" pitchFamily="34" charset="0"/>
                <a:sym typeface="+mn-ea"/>
              </a:rPr>
              <a:t>Through compiler to optimize model graph and generate binaries for NPU</a:t>
            </a:r>
            <a:endParaRPr lang="en-US" altLang="en-US" sz="1600">
              <a:solidFill>
                <a:srgbClr val="004C79"/>
              </a:solidFill>
              <a:latin typeface="Arial" panose="020B0604020202020204" pitchFamily="34" charset="0"/>
              <a:ea typeface="PMingLiU" panose="02020500000000000000" pitchFamily="18" charset="-120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objects-transform-interface-symbol_32388">
            <a:extLst>
              <a:ext uri="{FF2B5EF4-FFF2-40B4-BE49-F238E27FC236}">
                <a16:creationId xmlns:a16="http://schemas.microsoft.com/office/drawing/2014/main" id="{8C758F96-21D4-4EAB-840F-70CB122CE834}"/>
              </a:ext>
            </a:extLst>
          </p:cNvPr>
          <p:cNvSpPr>
            <a:spLocks noChangeAspect="1"/>
          </p:cNvSpPr>
          <p:nvPr/>
        </p:nvSpPr>
        <p:spPr bwMode="auto">
          <a:xfrm>
            <a:off x="2351268" y="2368873"/>
            <a:ext cx="584200" cy="609600"/>
          </a:xfrm>
          <a:custGeom>
            <a:avLst/>
            <a:gdLst>
              <a:gd name="T0" fmla="*/ 2147483646 w 6794"/>
              <a:gd name="T1" fmla="*/ 2147483646 h 7092"/>
              <a:gd name="T2" fmla="*/ 2147483646 w 6794"/>
              <a:gd name="T3" fmla="*/ 2147483646 h 7092"/>
              <a:gd name="T4" fmla="*/ 2147483646 w 6794"/>
              <a:gd name="T5" fmla="*/ 2147483646 h 7092"/>
              <a:gd name="T6" fmla="*/ 2147483646 w 6794"/>
              <a:gd name="T7" fmla="*/ 2147483646 h 7092"/>
              <a:gd name="T8" fmla="*/ 2147483646 w 6794"/>
              <a:gd name="T9" fmla="*/ 2147483646 h 7092"/>
              <a:gd name="T10" fmla="*/ 2147483646 w 6794"/>
              <a:gd name="T11" fmla="*/ 2147483646 h 7092"/>
              <a:gd name="T12" fmla="*/ 2147483646 w 6794"/>
              <a:gd name="T13" fmla="*/ 2147483646 h 7092"/>
              <a:gd name="T14" fmla="*/ 2147483646 w 6794"/>
              <a:gd name="T15" fmla="*/ 2147483646 h 7092"/>
              <a:gd name="T16" fmla="*/ 2147483646 w 6794"/>
              <a:gd name="T17" fmla="*/ 2147483646 h 7092"/>
              <a:gd name="T18" fmla="*/ 2147483646 w 6794"/>
              <a:gd name="T19" fmla="*/ 2147483646 h 7092"/>
              <a:gd name="T20" fmla="*/ 2147483646 w 6794"/>
              <a:gd name="T21" fmla="*/ 2147483646 h 7092"/>
              <a:gd name="T22" fmla="*/ 2147483646 w 6794"/>
              <a:gd name="T23" fmla="*/ 2147483646 h 7092"/>
              <a:gd name="T24" fmla="*/ 2147483646 w 6794"/>
              <a:gd name="T25" fmla="*/ 2147483646 h 7092"/>
              <a:gd name="T26" fmla="*/ 2147483646 w 6794"/>
              <a:gd name="T27" fmla="*/ 2147483646 h 7092"/>
              <a:gd name="T28" fmla="*/ 2147483646 w 6794"/>
              <a:gd name="T29" fmla="*/ 2147483646 h 7092"/>
              <a:gd name="T30" fmla="*/ 2147483646 w 6794"/>
              <a:gd name="T31" fmla="*/ 2147483646 h 7092"/>
              <a:gd name="T32" fmla="*/ 2147483646 w 6794"/>
              <a:gd name="T33" fmla="*/ 2147483646 h 7092"/>
              <a:gd name="T34" fmla="*/ 2147483646 w 6794"/>
              <a:gd name="T35" fmla="*/ 2147483646 h 7092"/>
              <a:gd name="T36" fmla="*/ 2147483646 w 6794"/>
              <a:gd name="T37" fmla="*/ 2147483646 h 7092"/>
              <a:gd name="T38" fmla="*/ 2147483646 w 6794"/>
              <a:gd name="T39" fmla="*/ 2147483646 h 7092"/>
              <a:gd name="T40" fmla="*/ 2147483646 w 6794"/>
              <a:gd name="T41" fmla="*/ 2147483646 h 7092"/>
              <a:gd name="T42" fmla="*/ 2147483646 w 6794"/>
              <a:gd name="T43" fmla="*/ 2147483646 h 7092"/>
              <a:gd name="T44" fmla="*/ 2147483646 w 6794"/>
              <a:gd name="T45" fmla="*/ 2147483646 h 7092"/>
              <a:gd name="T46" fmla="*/ 2147483646 w 6794"/>
              <a:gd name="T47" fmla="*/ 2147483646 h 7092"/>
              <a:gd name="T48" fmla="*/ 2147483646 w 6794"/>
              <a:gd name="T49" fmla="*/ 2147483646 h 7092"/>
              <a:gd name="T50" fmla="*/ 2147483646 w 6794"/>
              <a:gd name="T51" fmla="*/ 2147483646 h 7092"/>
              <a:gd name="T52" fmla="*/ 2147483646 w 6794"/>
              <a:gd name="T53" fmla="*/ 2147483646 h 7092"/>
              <a:gd name="T54" fmla="*/ 2147483646 w 6794"/>
              <a:gd name="T55" fmla="*/ 2147483646 h 7092"/>
              <a:gd name="T56" fmla="*/ 2147483646 w 6794"/>
              <a:gd name="T57" fmla="*/ 2147483646 h 7092"/>
              <a:gd name="T58" fmla="*/ 2147483646 w 6794"/>
              <a:gd name="T59" fmla="*/ 2147483646 h 7092"/>
              <a:gd name="T60" fmla="*/ 2147483646 w 6794"/>
              <a:gd name="T61" fmla="*/ 2147483646 h 7092"/>
              <a:gd name="T62" fmla="*/ 2147483646 w 6794"/>
              <a:gd name="T63" fmla="*/ 2147483646 h 7092"/>
              <a:gd name="T64" fmla="*/ 2147483646 w 6794"/>
              <a:gd name="T65" fmla="*/ 2147483646 h 7092"/>
              <a:gd name="T66" fmla="*/ 2147483646 w 6794"/>
              <a:gd name="T67" fmla="*/ 2147483646 h 7092"/>
              <a:gd name="T68" fmla="*/ 2147483646 w 6794"/>
              <a:gd name="T69" fmla="*/ 2147483646 h 7092"/>
              <a:gd name="T70" fmla="*/ 2147483646 w 6794"/>
              <a:gd name="T71" fmla="*/ 2147483646 h 7092"/>
              <a:gd name="T72" fmla="*/ 2147483646 w 6794"/>
              <a:gd name="T73" fmla="*/ 2147483646 h 7092"/>
              <a:gd name="T74" fmla="*/ 2147483646 w 6794"/>
              <a:gd name="T75" fmla="*/ 2147483646 h 7092"/>
              <a:gd name="T76" fmla="*/ 2147483646 w 6794"/>
              <a:gd name="T77" fmla="*/ 2147483646 h 7092"/>
              <a:gd name="T78" fmla="*/ 2147483646 w 6794"/>
              <a:gd name="T79" fmla="*/ 2147483646 h 709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794" h="7092">
                <a:moveTo>
                  <a:pt x="27" y="3383"/>
                </a:moveTo>
                <a:lnTo>
                  <a:pt x="1963" y="86"/>
                </a:lnTo>
                <a:cubicBezTo>
                  <a:pt x="1994" y="33"/>
                  <a:pt x="2054" y="0"/>
                  <a:pt x="2119" y="0"/>
                </a:cubicBezTo>
                <a:cubicBezTo>
                  <a:pt x="2184" y="0"/>
                  <a:pt x="2244" y="33"/>
                  <a:pt x="2275" y="86"/>
                </a:cubicBezTo>
                <a:lnTo>
                  <a:pt x="3590" y="2326"/>
                </a:lnTo>
                <a:lnTo>
                  <a:pt x="3408" y="2420"/>
                </a:lnTo>
                <a:lnTo>
                  <a:pt x="2366" y="583"/>
                </a:lnTo>
                <a:cubicBezTo>
                  <a:pt x="2329" y="519"/>
                  <a:pt x="2256" y="484"/>
                  <a:pt x="2183" y="494"/>
                </a:cubicBezTo>
                <a:cubicBezTo>
                  <a:pt x="2109" y="505"/>
                  <a:pt x="2049" y="558"/>
                  <a:pt x="2030" y="630"/>
                </a:cubicBezTo>
                <a:lnTo>
                  <a:pt x="1311" y="3544"/>
                </a:lnTo>
                <a:cubicBezTo>
                  <a:pt x="1297" y="3592"/>
                  <a:pt x="1303" y="3644"/>
                  <a:pt x="1328" y="3688"/>
                </a:cubicBezTo>
                <a:cubicBezTo>
                  <a:pt x="1354" y="3731"/>
                  <a:pt x="1396" y="3762"/>
                  <a:pt x="1445" y="3774"/>
                </a:cubicBezTo>
                <a:cubicBezTo>
                  <a:pt x="1677" y="3828"/>
                  <a:pt x="1916" y="3856"/>
                  <a:pt x="2156" y="3856"/>
                </a:cubicBezTo>
                <a:cubicBezTo>
                  <a:pt x="2181" y="3856"/>
                  <a:pt x="2205" y="3855"/>
                  <a:pt x="2229" y="3855"/>
                </a:cubicBezTo>
                <a:lnTo>
                  <a:pt x="2231" y="4089"/>
                </a:lnTo>
                <a:cubicBezTo>
                  <a:pt x="2179" y="4091"/>
                  <a:pt x="2127" y="4092"/>
                  <a:pt x="2074" y="4092"/>
                </a:cubicBezTo>
                <a:lnTo>
                  <a:pt x="2073" y="4092"/>
                </a:lnTo>
                <a:cubicBezTo>
                  <a:pt x="1376" y="4092"/>
                  <a:pt x="711" y="3929"/>
                  <a:pt x="96" y="3606"/>
                </a:cubicBezTo>
                <a:cubicBezTo>
                  <a:pt x="54" y="3583"/>
                  <a:pt x="24" y="3548"/>
                  <a:pt x="12" y="3504"/>
                </a:cubicBezTo>
                <a:cubicBezTo>
                  <a:pt x="0" y="3463"/>
                  <a:pt x="6" y="3420"/>
                  <a:pt x="27" y="3383"/>
                </a:cubicBezTo>
                <a:close/>
                <a:moveTo>
                  <a:pt x="2528" y="3352"/>
                </a:moveTo>
                <a:cubicBezTo>
                  <a:pt x="2528" y="3319"/>
                  <a:pt x="2547" y="3288"/>
                  <a:pt x="2577" y="3273"/>
                </a:cubicBezTo>
                <a:lnTo>
                  <a:pt x="4610" y="2214"/>
                </a:lnTo>
                <a:cubicBezTo>
                  <a:pt x="4633" y="2202"/>
                  <a:pt x="4660" y="2201"/>
                  <a:pt x="4684" y="2211"/>
                </a:cubicBezTo>
                <a:lnTo>
                  <a:pt x="6740" y="3207"/>
                </a:lnTo>
                <a:cubicBezTo>
                  <a:pt x="6742" y="3208"/>
                  <a:pt x="6743" y="3209"/>
                  <a:pt x="6745" y="3210"/>
                </a:cubicBezTo>
                <a:cubicBezTo>
                  <a:pt x="6747" y="3211"/>
                  <a:pt x="6749" y="3211"/>
                  <a:pt x="6751" y="3213"/>
                </a:cubicBezTo>
                <a:cubicBezTo>
                  <a:pt x="6753" y="3214"/>
                  <a:pt x="6755" y="3215"/>
                  <a:pt x="6757" y="3217"/>
                </a:cubicBezTo>
                <a:cubicBezTo>
                  <a:pt x="6760" y="3219"/>
                  <a:pt x="6763" y="3221"/>
                  <a:pt x="6765" y="3223"/>
                </a:cubicBezTo>
                <a:cubicBezTo>
                  <a:pt x="6768" y="3226"/>
                  <a:pt x="6771" y="3230"/>
                  <a:pt x="6774" y="3233"/>
                </a:cubicBezTo>
                <a:cubicBezTo>
                  <a:pt x="6776" y="3236"/>
                  <a:pt x="6778" y="3238"/>
                  <a:pt x="6780" y="3241"/>
                </a:cubicBezTo>
                <a:cubicBezTo>
                  <a:pt x="6783" y="3245"/>
                  <a:pt x="6785" y="3249"/>
                  <a:pt x="6786" y="3253"/>
                </a:cubicBezTo>
                <a:cubicBezTo>
                  <a:pt x="6788" y="3257"/>
                  <a:pt x="6789" y="3260"/>
                  <a:pt x="6790" y="3263"/>
                </a:cubicBezTo>
                <a:cubicBezTo>
                  <a:pt x="6792" y="3267"/>
                  <a:pt x="6792" y="3272"/>
                  <a:pt x="6793" y="3277"/>
                </a:cubicBezTo>
                <a:cubicBezTo>
                  <a:pt x="6793" y="3280"/>
                  <a:pt x="6794" y="3282"/>
                  <a:pt x="6794" y="3284"/>
                </a:cubicBezTo>
                <a:cubicBezTo>
                  <a:pt x="6794" y="3285"/>
                  <a:pt x="6794" y="3286"/>
                  <a:pt x="6794" y="3286"/>
                </a:cubicBezTo>
                <a:cubicBezTo>
                  <a:pt x="6794" y="3287"/>
                  <a:pt x="6794" y="3288"/>
                  <a:pt x="6794" y="3289"/>
                </a:cubicBezTo>
                <a:lnTo>
                  <a:pt x="6794" y="5921"/>
                </a:lnTo>
                <a:cubicBezTo>
                  <a:pt x="6794" y="5954"/>
                  <a:pt x="6777" y="5984"/>
                  <a:pt x="6748" y="5999"/>
                </a:cubicBezTo>
                <a:lnTo>
                  <a:pt x="4753" y="7082"/>
                </a:lnTo>
                <a:cubicBezTo>
                  <a:pt x="4740" y="7089"/>
                  <a:pt x="4725" y="7092"/>
                  <a:pt x="4711" y="7092"/>
                </a:cubicBezTo>
                <a:cubicBezTo>
                  <a:pt x="4695" y="7092"/>
                  <a:pt x="4679" y="7088"/>
                  <a:pt x="4665" y="7080"/>
                </a:cubicBezTo>
                <a:cubicBezTo>
                  <a:pt x="4657" y="7075"/>
                  <a:pt x="4650" y="7069"/>
                  <a:pt x="4644" y="7062"/>
                </a:cubicBezTo>
                <a:cubicBezTo>
                  <a:pt x="4629" y="7062"/>
                  <a:pt x="4615" y="7058"/>
                  <a:pt x="4602" y="7051"/>
                </a:cubicBezTo>
                <a:lnTo>
                  <a:pt x="2581" y="5993"/>
                </a:lnTo>
                <a:cubicBezTo>
                  <a:pt x="2552" y="5977"/>
                  <a:pt x="2534" y="5947"/>
                  <a:pt x="2534" y="5915"/>
                </a:cubicBezTo>
                <a:lnTo>
                  <a:pt x="2522" y="3385"/>
                </a:lnTo>
                <a:cubicBezTo>
                  <a:pt x="2522" y="3374"/>
                  <a:pt x="2525" y="3363"/>
                  <a:pt x="2529" y="3353"/>
                </a:cubicBezTo>
                <a:cubicBezTo>
                  <a:pt x="2529" y="3353"/>
                  <a:pt x="2528" y="3353"/>
                  <a:pt x="2528" y="3352"/>
                </a:cubicBezTo>
                <a:close/>
                <a:moveTo>
                  <a:pt x="4799" y="6855"/>
                </a:moveTo>
                <a:lnTo>
                  <a:pt x="6617" y="5868"/>
                </a:lnTo>
                <a:lnTo>
                  <a:pt x="6617" y="3437"/>
                </a:lnTo>
                <a:lnTo>
                  <a:pt x="4799" y="4453"/>
                </a:lnTo>
                <a:lnTo>
                  <a:pt x="4799" y="6855"/>
                </a:lnTo>
                <a:close/>
                <a:moveTo>
                  <a:pt x="4709" y="4300"/>
                </a:moveTo>
                <a:lnTo>
                  <a:pt x="6501" y="3299"/>
                </a:lnTo>
                <a:lnTo>
                  <a:pt x="4653" y="2391"/>
                </a:lnTo>
                <a:lnTo>
                  <a:pt x="2813" y="3353"/>
                </a:lnTo>
                <a:lnTo>
                  <a:pt x="4709" y="4300"/>
                </a:lnTo>
                <a:close/>
                <a:moveTo>
                  <a:pt x="1475" y="6243"/>
                </a:moveTo>
                <a:cubicBezTo>
                  <a:pt x="1522" y="6270"/>
                  <a:pt x="1572" y="6294"/>
                  <a:pt x="1622" y="6317"/>
                </a:cubicBezTo>
                <a:lnTo>
                  <a:pt x="1539" y="6341"/>
                </a:lnTo>
                <a:cubicBezTo>
                  <a:pt x="1508" y="6350"/>
                  <a:pt x="1483" y="6371"/>
                  <a:pt x="1467" y="6399"/>
                </a:cubicBezTo>
                <a:cubicBezTo>
                  <a:pt x="1452" y="6427"/>
                  <a:pt x="1448" y="6460"/>
                  <a:pt x="1457" y="6491"/>
                </a:cubicBezTo>
                <a:cubicBezTo>
                  <a:pt x="1475" y="6553"/>
                  <a:pt x="1545" y="6592"/>
                  <a:pt x="1607" y="6574"/>
                </a:cubicBezTo>
                <a:lnTo>
                  <a:pt x="2009" y="6457"/>
                </a:lnTo>
                <a:cubicBezTo>
                  <a:pt x="2040" y="6448"/>
                  <a:pt x="2065" y="6428"/>
                  <a:pt x="2081" y="6400"/>
                </a:cubicBezTo>
                <a:cubicBezTo>
                  <a:pt x="2097" y="6371"/>
                  <a:pt x="2100" y="6338"/>
                  <a:pt x="2091" y="6307"/>
                </a:cubicBezTo>
                <a:lnTo>
                  <a:pt x="1975" y="5905"/>
                </a:lnTo>
                <a:cubicBezTo>
                  <a:pt x="1957" y="5843"/>
                  <a:pt x="1887" y="5805"/>
                  <a:pt x="1825" y="5823"/>
                </a:cubicBezTo>
                <a:cubicBezTo>
                  <a:pt x="1794" y="5832"/>
                  <a:pt x="1768" y="5852"/>
                  <a:pt x="1753" y="5881"/>
                </a:cubicBezTo>
                <a:cubicBezTo>
                  <a:pt x="1737" y="5909"/>
                  <a:pt x="1734" y="5942"/>
                  <a:pt x="1742" y="5973"/>
                </a:cubicBezTo>
                <a:lnTo>
                  <a:pt x="1786" y="6125"/>
                </a:lnTo>
                <a:cubicBezTo>
                  <a:pt x="1718" y="6097"/>
                  <a:pt x="1653" y="6066"/>
                  <a:pt x="1592" y="6032"/>
                </a:cubicBezTo>
                <a:cubicBezTo>
                  <a:pt x="637" y="5506"/>
                  <a:pt x="717" y="4375"/>
                  <a:pt x="718" y="4364"/>
                </a:cubicBezTo>
                <a:cubicBezTo>
                  <a:pt x="722" y="4317"/>
                  <a:pt x="698" y="4271"/>
                  <a:pt x="656" y="4248"/>
                </a:cubicBezTo>
                <a:cubicBezTo>
                  <a:pt x="641" y="4240"/>
                  <a:pt x="624" y="4235"/>
                  <a:pt x="607" y="4233"/>
                </a:cubicBezTo>
                <a:cubicBezTo>
                  <a:pt x="541" y="4228"/>
                  <a:pt x="482" y="4277"/>
                  <a:pt x="477" y="4344"/>
                </a:cubicBezTo>
                <a:cubicBezTo>
                  <a:pt x="476" y="4357"/>
                  <a:pt x="385" y="5643"/>
                  <a:pt x="1475" y="6243"/>
                </a:cubicBezTo>
                <a:close/>
              </a:path>
            </a:pathLst>
          </a:custGeom>
          <a:solidFill>
            <a:srgbClr val="004C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z="2400"/>
          </a:p>
        </p:txBody>
      </p:sp>
      <p:sp>
        <p:nvSpPr>
          <p:cNvPr id="16" name="objects-transform-interface-symbol_32388">
            <a:extLst>
              <a:ext uri="{FF2B5EF4-FFF2-40B4-BE49-F238E27FC236}">
                <a16:creationId xmlns:a16="http://schemas.microsoft.com/office/drawing/2014/main" id="{F78815F8-DFBC-4991-AD07-F7B6C42E6817}"/>
              </a:ext>
            </a:extLst>
          </p:cNvPr>
          <p:cNvSpPr>
            <a:spLocks noChangeAspect="1"/>
          </p:cNvSpPr>
          <p:nvPr/>
        </p:nvSpPr>
        <p:spPr bwMode="auto">
          <a:xfrm>
            <a:off x="1646419" y="3884406"/>
            <a:ext cx="611716" cy="590549"/>
          </a:xfrm>
          <a:custGeom>
            <a:avLst/>
            <a:gdLst>
              <a:gd name="T0" fmla="*/ 1296 w 1304"/>
              <a:gd name="T1" fmla="*/ 755 h 1266"/>
              <a:gd name="T2" fmla="*/ 1130 w 1304"/>
              <a:gd name="T3" fmla="*/ 375 h 1266"/>
              <a:gd name="T4" fmla="*/ 906 w 1304"/>
              <a:gd name="T5" fmla="*/ 125 h 1266"/>
              <a:gd name="T6" fmla="*/ 671 w 1304"/>
              <a:gd name="T7" fmla="*/ 2 h 1266"/>
              <a:gd name="T8" fmla="*/ 431 w 1304"/>
              <a:gd name="T9" fmla="*/ 110 h 1266"/>
              <a:gd name="T10" fmla="*/ 428 w 1304"/>
              <a:gd name="T11" fmla="*/ 113 h 1266"/>
              <a:gd name="T12" fmla="*/ 425 w 1304"/>
              <a:gd name="T13" fmla="*/ 117 h 1266"/>
              <a:gd name="T14" fmla="*/ 424 w 1304"/>
              <a:gd name="T15" fmla="*/ 122 h 1266"/>
              <a:gd name="T16" fmla="*/ 424 w 1304"/>
              <a:gd name="T17" fmla="*/ 275 h 1266"/>
              <a:gd name="T18" fmla="*/ 180 w 1304"/>
              <a:gd name="T19" fmla="*/ 673 h 1266"/>
              <a:gd name="T20" fmla="*/ 7 w 1304"/>
              <a:gd name="T21" fmla="*/ 755 h 1266"/>
              <a:gd name="T22" fmla="*/ 3 w 1304"/>
              <a:gd name="T23" fmla="*/ 759 h 1266"/>
              <a:gd name="T24" fmla="*/ 1 w 1304"/>
              <a:gd name="T25" fmla="*/ 763 h 1266"/>
              <a:gd name="T26" fmla="*/ 0 w 1304"/>
              <a:gd name="T27" fmla="*/ 767 h 1266"/>
              <a:gd name="T28" fmla="*/ 7 w 1304"/>
              <a:gd name="T29" fmla="*/ 1049 h 1266"/>
              <a:gd name="T30" fmla="*/ 241 w 1304"/>
              <a:gd name="T31" fmla="*/ 1179 h 1266"/>
              <a:gd name="T32" fmla="*/ 353 w 1304"/>
              <a:gd name="T33" fmla="*/ 1119 h 1266"/>
              <a:gd name="T34" fmla="*/ 671 w 1304"/>
              <a:gd name="T35" fmla="*/ 1266 h 1266"/>
              <a:gd name="T36" fmla="*/ 1055 w 1304"/>
              <a:gd name="T37" fmla="*/ 1178 h 1266"/>
              <a:gd name="T38" fmla="*/ 1065 w 1304"/>
              <a:gd name="T39" fmla="*/ 1179 h 1266"/>
              <a:gd name="T40" fmla="*/ 1304 w 1304"/>
              <a:gd name="T41" fmla="*/ 1037 h 1266"/>
              <a:gd name="T42" fmla="*/ 879 w 1304"/>
              <a:gd name="T43" fmla="*/ 283 h 1266"/>
              <a:gd name="T44" fmla="*/ 681 w 1304"/>
              <a:gd name="T45" fmla="*/ 497 h 1266"/>
              <a:gd name="T46" fmla="*/ 879 w 1304"/>
              <a:gd name="T47" fmla="*/ 283 h 1266"/>
              <a:gd name="T48" fmla="*/ 650 w 1304"/>
              <a:gd name="T49" fmla="*/ 497 h 1266"/>
              <a:gd name="T50" fmla="*/ 246 w 1304"/>
              <a:gd name="T51" fmla="*/ 879 h 1266"/>
              <a:gd name="T52" fmla="*/ 439 w 1304"/>
              <a:gd name="T53" fmla="*/ 768 h 1266"/>
              <a:gd name="T54" fmla="*/ 454 w 1304"/>
              <a:gd name="T55" fmla="*/ 796 h 1266"/>
              <a:gd name="T56" fmla="*/ 257 w 1304"/>
              <a:gd name="T57" fmla="*/ 908 h 1266"/>
              <a:gd name="T58" fmla="*/ 475 w 1304"/>
              <a:gd name="T59" fmla="*/ 1049 h 1266"/>
              <a:gd name="T60" fmla="*/ 482 w 1304"/>
              <a:gd name="T61" fmla="*/ 770 h 1266"/>
              <a:gd name="T62" fmla="*/ 247 w 1304"/>
              <a:gd name="T63" fmla="*/ 647 h 1266"/>
              <a:gd name="T64" fmla="*/ 208 w 1304"/>
              <a:gd name="T65" fmla="*/ 396 h 1266"/>
              <a:gd name="T66" fmla="*/ 431 w 1304"/>
              <a:gd name="T67" fmla="*/ 405 h 1266"/>
              <a:gd name="T68" fmla="*/ 665 w 1304"/>
              <a:gd name="T69" fmla="*/ 534 h 1266"/>
              <a:gd name="T70" fmla="*/ 899 w 1304"/>
              <a:gd name="T71" fmla="*/ 405 h 1266"/>
              <a:gd name="T72" fmla="*/ 1111 w 1304"/>
              <a:gd name="T73" fmla="*/ 396 h 1266"/>
              <a:gd name="T74" fmla="*/ 1057 w 1304"/>
              <a:gd name="T75" fmla="*/ 647 h 1266"/>
              <a:gd name="T76" fmla="*/ 829 w 1304"/>
              <a:gd name="T77" fmla="*/ 755 h 1266"/>
              <a:gd name="T78" fmla="*/ 825 w 1304"/>
              <a:gd name="T79" fmla="*/ 759 h 1266"/>
              <a:gd name="T80" fmla="*/ 823 w 1304"/>
              <a:gd name="T81" fmla="*/ 763 h 1266"/>
              <a:gd name="T82" fmla="*/ 822 w 1304"/>
              <a:gd name="T83" fmla="*/ 767 h 1266"/>
              <a:gd name="T84" fmla="*/ 829 w 1304"/>
              <a:gd name="T85" fmla="*/ 1049 h 1266"/>
              <a:gd name="T86" fmla="*/ 1048 w 1304"/>
              <a:gd name="T87" fmla="*/ 1142 h 1266"/>
              <a:gd name="T88" fmla="*/ 966 w 1304"/>
              <a:gd name="T89" fmla="*/ 1096 h 1266"/>
              <a:gd name="T90" fmla="*/ 1048 w 1304"/>
              <a:gd name="T91" fmla="*/ 902 h 1266"/>
              <a:gd name="T92" fmla="*/ 866 w 1304"/>
              <a:gd name="T93" fmla="*/ 768 h 1266"/>
              <a:gd name="T94" fmla="*/ 1068 w 1304"/>
              <a:gd name="T95" fmla="*/ 879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04" h="1266">
                <a:moveTo>
                  <a:pt x="1304" y="770"/>
                </a:moveTo>
                <a:cubicBezTo>
                  <a:pt x="1304" y="769"/>
                  <a:pt x="1304" y="768"/>
                  <a:pt x="1304" y="767"/>
                </a:cubicBezTo>
                <a:cubicBezTo>
                  <a:pt x="1304" y="762"/>
                  <a:pt x="1301" y="757"/>
                  <a:pt x="1296" y="755"/>
                </a:cubicBezTo>
                <a:lnTo>
                  <a:pt x="1139" y="680"/>
                </a:lnTo>
                <a:lnTo>
                  <a:pt x="1139" y="387"/>
                </a:lnTo>
                <a:cubicBezTo>
                  <a:pt x="1139" y="382"/>
                  <a:pt x="1135" y="377"/>
                  <a:pt x="1130" y="375"/>
                </a:cubicBezTo>
                <a:lnTo>
                  <a:pt x="906" y="278"/>
                </a:lnTo>
                <a:lnTo>
                  <a:pt x="906" y="127"/>
                </a:lnTo>
                <a:cubicBezTo>
                  <a:pt x="906" y="126"/>
                  <a:pt x="906" y="126"/>
                  <a:pt x="906" y="125"/>
                </a:cubicBezTo>
                <a:cubicBezTo>
                  <a:pt x="906" y="124"/>
                  <a:pt x="906" y="123"/>
                  <a:pt x="906" y="122"/>
                </a:cubicBezTo>
                <a:cubicBezTo>
                  <a:pt x="906" y="117"/>
                  <a:pt x="903" y="112"/>
                  <a:pt x="898" y="110"/>
                </a:cubicBezTo>
                <a:lnTo>
                  <a:pt x="671" y="2"/>
                </a:lnTo>
                <a:cubicBezTo>
                  <a:pt x="667" y="0"/>
                  <a:pt x="663" y="0"/>
                  <a:pt x="659" y="2"/>
                </a:cubicBezTo>
                <a:lnTo>
                  <a:pt x="432" y="110"/>
                </a:lnTo>
                <a:cubicBezTo>
                  <a:pt x="432" y="110"/>
                  <a:pt x="432" y="110"/>
                  <a:pt x="431" y="110"/>
                </a:cubicBezTo>
                <a:cubicBezTo>
                  <a:pt x="431" y="111"/>
                  <a:pt x="431" y="111"/>
                  <a:pt x="431" y="111"/>
                </a:cubicBezTo>
                <a:cubicBezTo>
                  <a:pt x="430" y="111"/>
                  <a:pt x="430" y="111"/>
                  <a:pt x="430" y="112"/>
                </a:cubicBezTo>
                <a:cubicBezTo>
                  <a:pt x="429" y="112"/>
                  <a:pt x="429" y="112"/>
                  <a:pt x="428" y="113"/>
                </a:cubicBezTo>
                <a:cubicBezTo>
                  <a:pt x="428" y="113"/>
                  <a:pt x="428" y="114"/>
                  <a:pt x="427" y="114"/>
                </a:cubicBezTo>
                <a:cubicBezTo>
                  <a:pt x="427" y="115"/>
                  <a:pt x="426" y="115"/>
                  <a:pt x="426" y="115"/>
                </a:cubicBezTo>
                <a:cubicBezTo>
                  <a:pt x="426" y="116"/>
                  <a:pt x="426" y="117"/>
                  <a:pt x="425" y="117"/>
                </a:cubicBezTo>
                <a:cubicBezTo>
                  <a:pt x="425" y="118"/>
                  <a:pt x="425" y="118"/>
                  <a:pt x="425" y="119"/>
                </a:cubicBezTo>
                <a:cubicBezTo>
                  <a:pt x="424" y="119"/>
                  <a:pt x="424" y="120"/>
                  <a:pt x="424" y="121"/>
                </a:cubicBezTo>
                <a:cubicBezTo>
                  <a:pt x="424" y="121"/>
                  <a:pt x="424" y="122"/>
                  <a:pt x="424" y="122"/>
                </a:cubicBezTo>
                <a:cubicBezTo>
                  <a:pt x="424" y="122"/>
                  <a:pt x="424" y="122"/>
                  <a:pt x="424" y="122"/>
                </a:cubicBezTo>
                <a:cubicBezTo>
                  <a:pt x="424" y="122"/>
                  <a:pt x="424" y="123"/>
                  <a:pt x="424" y="123"/>
                </a:cubicBezTo>
                <a:lnTo>
                  <a:pt x="424" y="275"/>
                </a:lnTo>
                <a:lnTo>
                  <a:pt x="189" y="375"/>
                </a:lnTo>
                <a:cubicBezTo>
                  <a:pt x="184" y="377"/>
                  <a:pt x="180" y="382"/>
                  <a:pt x="180" y="387"/>
                </a:cubicBezTo>
                <a:lnTo>
                  <a:pt x="180" y="673"/>
                </a:lnTo>
                <a:lnTo>
                  <a:pt x="8" y="755"/>
                </a:lnTo>
                <a:cubicBezTo>
                  <a:pt x="8" y="755"/>
                  <a:pt x="8" y="755"/>
                  <a:pt x="7" y="755"/>
                </a:cubicBezTo>
                <a:cubicBezTo>
                  <a:pt x="7" y="755"/>
                  <a:pt x="7" y="755"/>
                  <a:pt x="7" y="755"/>
                </a:cubicBezTo>
                <a:cubicBezTo>
                  <a:pt x="6" y="756"/>
                  <a:pt x="6" y="756"/>
                  <a:pt x="6" y="756"/>
                </a:cubicBezTo>
                <a:cubicBezTo>
                  <a:pt x="5" y="757"/>
                  <a:pt x="5" y="757"/>
                  <a:pt x="4" y="757"/>
                </a:cubicBezTo>
                <a:cubicBezTo>
                  <a:pt x="4" y="758"/>
                  <a:pt x="3" y="758"/>
                  <a:pt x="3" y="759"/>
                </a:cubicBezTo>
                <a:cubicBezTo>
                  <a:pt x="3" y="759"/>
                  <a:pt x="2" y="760"/>
                  <a:pt x="2" y="760"/>
                </a:cubicBezTo>
                <a:cubicBezTo>
                  <a:pt x="2" y="761"/>
                  <a:pt x="1" y="761"/>
                  <a:pt x="1" y="762"/>
                </a:cubicBezTo>
                <a:cubicBezTo>
                  <a:pt x="1" y="762"/>
                  <a:pt x="1" y="763"/>
                  <a:pt x="1" y="763"/>
                </a:cubicBezTo>
                <a:cubicBezTo>
                  <a:pt x="0" y="764"/>
                  <a:pt x="0" y="765"/>
                  <a:pt x="0" y="766"/>
                </a:cubicBezTo>
                <a:cubicBezTo>
                  <a:pt x="0" y="766"/>
                  <a:pt x="0" y="766"/>
                  <a:pt x="0" y="767"/>
                </a:cubicBezTo>
                <a:cubicBezTo>
                  <a:pt x="0" y="767"/>
                  <a:pt x="0" y="767"/>
                  <a:pt x="0" y="767"/>
                </a:cubicBezTo>
                <a:cubicBezTo>
                  <a:pt x="0" y="767"/>
                  <a:pt x="0" y="767"/>
                  <a:pt x="0" y="767"/>
                </a:cubicBezTo>
                <a:lnTo>
                  <a:pt x="0" y="1037"/>
                </a:lnTo>
                <a:cubicBezTo>
                  <a:pt x="0" y="1042"/>
                  <a:pt x="3" y="1047"/>
                  <a:pt x="7" y="1049"/>
                </a:cubicBezTo>
                <a:lnTo>
                  <a:pt x="232" y="1178"/>
                </a:lnTo>
                <a:cubicBezTo>
                  <a:pt x="234" y="1179"/>
                  <a:pt x="237" y="1179"/>
                  <a:pt x="239" y="1179"/>
                </a:cubicBezTo>
                <a:cubicBezTo>
                  <a:pt x="240" y="1179"/>
                  <a:pt x="240" y="1179"/>
                  <a:pt x="241" y="1179"/>
                </a:cubicBezTo>
                <a:cubicBezTo>
                  <a:pt x="242" y="1179"/>
                  <a:pt x="242" y="1179"/>
                  <a:pt x="243" y="1179"/>
                </a:cubicBezTo>
                <a:cubicBezTo>
                  <a:pt x="245" y="1179"/>
                  <a:pt x="248" y="1179"/>
                  <a:pt x="250" y="1178"/>
                </a:cubicBezTo>
                <a:lnTo>
                  <a:pt x="353" y="1119"/>
                </a:lnTo>
                <a:cubicBezTo>
                  <a:pt x="354" y="1120"/>
                  <a:pt x="356" y="1121"/>
                  <a:pt x="357" y="1122"/>
                </a:cubicBezTo>
                <a:lnTo>
                  <a:pt x="665" y="1264"/>
                </a:lnTo>
                <a:cubicBezTo>
                  <a:pt x="667" y="1265"/>
                  <a:pt x="669" y="1266"/>
                  <a:pt x="671" y="1266"/>
                </a:cubicBezTo>
                <a:cubicBezTo>
                  <a:pt x="673" y="1266"/>
                  <a:pt x="675" y="1265"/>
                  <a:pt x="677" y="1264"/>
                </a:cubicBezTo>
                <a:lnTo>
                  <a:pt x="964" y="1126"/>
                </a:lnTo>
                <a:lnTo>
                  <a:pt x="1055" y="1178"/>
                </a:lnTo>
                <a:cubicBezTo>
                  <a:pt x="1057" y="1179"/>
                  <a:pt x="1059" y="1179"/>
                  <a:pt x="1061" y="1179"/>
                </a:cubicBezTo>
                <a:cubicBezTo>
                  <a:pt x="1062" y="1179"/>
                  <a:pt x="1063" y="1179"/>
                  <a:pt x="1063" y="1179"/>
                </a:cubicBezTo>
                <a:cubicBezTo>
                  <a:pt x="1064" y="1179"/>
                  <a:pt x="1064" y="1179"/>
                  <a:pt x="1065" y="1179"/>
                </a:cubicBezTo>
                <a:cubicBezTo>
                  <a:pt x="1067" y="1179"/>
                  <a:pt x="1070" y="1179"/>
                  <a:pt x="1072" y="1178"/>
                </a:cubicBezTo>
                <a:lnTo>
                  <a:pt x="1297" y="1049"/>
                </a:lnTo>
                <a:cubicBezTo>
                  <a:pt x="1302" y="1047"/>
                  <a:pt x="1304" y="1042"/>
                  <a:pt x="1304" y="1037"/>
                </a:cubicBezTo>
                <a:lnTo>
                  <a:pt x="1304" y="772"/>
                </a:lnTo>
                <a:cubicBezTo>
                  <a:pt x="1304" y="771"/>
                  <a:pt x="1304" y="770"/>
                  <a:pt x="1304" y="770"/>
                </a:cubicBezTo>
                <a:close/>
                <a:moveTo>
                  <a:pt x="879" y="283"/>
                </a:moveTo>
                <a:cubicBezTo>
                  <a:pt x="878" y="286"/>
                  <a:pt x="878" y="289"/>
                  <a:pt x="879" y="292"/>
                </a:cubicBezTo>
                <a:lnTo>
                  <a:pt x="879" y="385"/>
                </a:lnTo>
                <a:lnTo>
                  <a:pt x="681" y="497"/>
                </a:lnTo>
                <a:lnTo>
                  <a:pt x="681" y="263"/>
                </a:lnTo>
                <a:lnTo>
                  <a:pt x="879" y="151"/>
                </a:lnTo>
                <a:lnTo>
                  <a:pt x="879" y="283"/>
                </a:lnTo>
                <a:close/>
                <a:moveTo>
                  <a:pt x="452" y="146"/>
                </a:moveTo>
                <a:lnTo>
                  <a:pt x="650" y="257"/>
                </a:lnTo>
                <a:lnTo>
                  <a:pt x="650" y="497"/>
                </a:lnTo>
                <a:lnTo>
                  <a:pt x="452" y="385"/>
                </a:lnTo>
                <a:lnTo>
                  <a:pt x="452" y="146"/>
                </a:lnTo>
                <a:close/>
                <a:moveTo>
                  <a:pt x="246" y="879"/>
                </a:moveTo>
                <a:lnTo>
                  <a:pt x="44" y="768"/>
                </a:lnTo>
                <a:lnTo>
                  <a:pt x="241" y="675"/>
                </a:lnTo>
                <a:lnTo>
                  <a:pt x="439" y="768"/>
                </a:lnTo>
                <a:lnTo>
                  <a:pt x="246" y="879"/>
                </a:lnTo>
                <a:close/>
                <a:moveTo>
                  <a:pt x="257" y="908"/>
                </a:moveTo>
                <a:lnTo>
                  <a:pt x="454" y="796"/>
                </a:lnTo>
                <a:lnTo>
                  <a:pt x="454" y="1029"/>
                </a:lnTo>
                <a:lnTo>
                  <a:pt x="257" y="1142"/>
                </a:lnTo>
                <a:lnTo>
                  <a:pt x="257" y="908"/>
                </a:lnTo>
                <a:close/>
                <a:moveTo>
                  <a:pt x="671" y="1237"/>
                </a:moveTo>
                <a:lnTo>
                  <a:pt x="382" y="1103"/>
                </a:lnTo>
                <a:lnTo>
                  <a:pt x="475" y="1049"/>
                </a:lnTo>
                <a:cubicBezTo>
                  <a:pt x="479" y="1047"/>
                  <a:pt x="482" y="1042"/>
                  <a:pt x="482" y="1037"/>
                </a:cubicBezTo>
                <a:lnTo>
                  <a:pt x="482" y="772"/>
                </a:lnTo>
                <a:cubicBezTo>
                  <a:pt x="482" y="771"/>
                  <a:pt x="482" y="770"/>
                  <a:pt x="482" y="770"/>
                </a:cubicBezTo>
                <a:cubicBezTo>
                  <a:pt x="482" y="769"/>
                  <a:pt x="482" y="768"/>
                  <a:pt x="482" y="767"/>
                </a:cubicBezTo>
                <a:cubicBezTo>
                  <a:pt x="482" y="762"/>
                  <a:pt x="479" y="757"/>
                  <a:pt x="474" y="755"/>
                </a:cubicBezTo>
                <a:lnTo>
                  <a:pt x="247" y="647"/>
                </a:lnTo>
                <a:cubicBezTo>
                  <a:pt x="243" y="645"/>
                  <a:pt x="239" y="645"/>
                  <a:pt x="235" y="647"/>
                </a:cubicBezTo>
                <a:lnTo>
                  <a:pt x="208" y="660"/>
                </a:lnTo>
                <a:lnTo>
                  <a:pt x="208" y="396"/>
                </a:lnTo>
                <a:lnTo>
                  <a:pt x="424" y="305"/>
                </a:lnTo>
                <a:lnTo>
                  <a:pt x="424" y="393"/>
                </a:lnTo>
                <a:cubicBezTo>
                  <a:pt x="424" y="398"/>
                  <a:pt x="427" y="402"/>
                  <a:pt x="431" y="405"/>
                </a:cubicBezTo>
                <a:lnTo>
                  <a:pt x="656" y="533"/>
                </a:lnTo>
                <a:cubicBezTo>
                  <a:pt x="659" y="534"/>
                  <a:pt x="661" y="535"/>
                  <a:pt x="663" y="535"/>
                </a:cubicBezTo>
                <a:cubicBezTo>
                  <a:pt x="664" y="535"/>
                  <a:pt x="664" y="535"/>
                  <a:pt x="665" y="534"/>
                </a:cubicBezTo>
                <a:cubicBezTo>
                  <a:pt x="666" y="535"/>
                  <a:pt x="666" y="535"/>
                  <a:pt x="667" y="535"/>
                </a:cubicBezTo>
                <a:cubicBezTo>
                  <a:pt x="669" y="535"/>
                  <a:pt x="672" y="534"/>
                  <a:pt x="674" y="533"/>
                </a:cubicBezTo>
                <a:lnTo>
                  <a:pt x="899" y="405"/>
                </a:lnTo>
                <a:cubicBezTo>
                  <a:pt x="904" y="402"/>
                  <a:pt x="906" y="398"/>
                  <a:pt x="906" y="393"/>
                </a:cubicBezTo>
                <a:lnTo>
                  <a:pt x="906" y="308"/>
                </a:lnTo>
                <a:lnTo>
                  <a:pt x="1111" y="396"/>
                </a:lnTo>
                <a:lnTo>
                  <a:pt x="1111" y="667"/>
                </a:lnTo>
                <a:lnTo>
                  <a:pt x="1069" y="647"/>
                </a:lnTo>
                <a:cubicBezTo>
                  <a:pt x="1065" y="645"/>
                  <a:pt x="1061" y="645"/>
                  <a:pt x="1057" y="647"/>
                </a:cubicBezTo>
                <a:lnTo>
                  <a:pt x="830" y="755"/>
                </a:lnTo>
                <a:cubicBezTo>
                  <a:pt x="830" y="755"/>
                  <a:pt x="830" y="755"/>
                  <a:pt x="830" y="755"/>
                </a:cubicBezTo>
                <a:cubicBezTo>
                  <a:pt x="829" y="755"/>
                  <a:pt x="829" y="755"/>
                  <a:pt x="829" y="755"/>
                </a:cubicBezTo>
                <a:cubicBezTo>
                  <a:pt x="829" y="756"/>
                  <a:pt x="828" y="756"/>
                  <a:pt x="828" y="756"/>
                </a:cubicBezTo>
                <a:cubicBezTo>
                  <a:pt x="827" y="757"/>
                  <a:pt x="827" y="757"/>
                  <a:pt x="827" y="757"/>
                </a:cubicBezTo>
                <a:cubicBezTo>
                  <a:pt x="826" y="758"/>
                  <a:pt x="826" y="758"/>
                  <a:pt x="825" y="759"/>
                </a:cubicBezTo>
                <a:cubicBezTo>
                  <a:pt x="825" y="759"/>
                  <a:pt x="824" y="760"/>
                  <a:pt x="824" y="760"/>
                </a:cubicBezTo>
                <a:cubicBezTo>
                  <a:pt x="824" y="761"/>
                  <a:pt x="824" y="761"/>
                  <a:pt x="823" y="762"/>
                </a:cubicBezTo>
                <a:cubicBezTo>
                  <a:pt x="823" y="762"/>
                  <a:pt x="823" y="763"/>
                  <a:pt x="823" y="763"/>
                </a:cubicBezTo>
                <a:cubicBezTo>
                  <a:pt x="823" y="764"/>
                  <a:pt x="822" y="765"/>
                  <a:pt x="822" y="766"/>
                </a:cubicBezTo>
                <a:cubicBezTo>
                  <a:pt x="822" y="766"/>
                  <a:pt x="822" y="766"/>
                  <a:pt x="822" y="767"/>
                </a:cubicBezTo>
                <a:cubicBezTo>
                  <a:pt x="822" y="767"/>
                  <a:pt x="822" y="767"/>
                  <a:pt x="822" y="767"/>
                </a:cubicBezTo>
                <a:cubicBezTo>
                  <a:pt x="822" y="767"/>
                  <a:pt x="822" y="767"/>
                  <a:pt x="822" y="767"/>
                </a:cubicBezTo>
                <a:lnTo>
                  <a:pt x="822" y="1038"/>
                </a:lnTo>
                <a:cubicBezTo>
                  <a:pt x="822" y="1042"/>
                  <a:pt x="825" y="1047"/>
                  <a:pt x="829" y="1049"/>
                </a:cubicBezTo>
                <a:lnTo>
                  <a:pt x="935" y="1110"/>
                </a:lnTo>
                <a:lnTo>
                  <a:pt x="671" y="1237"/>
                </a:lnTo>
                <a:close/>
                <a:moveTo>
                  <a:pt x="1048" y="1142"/>
                </a:moveTo>
                <a:lnTo>
                  <a:pt x="980" y="1103"/>
                </a:lnTo>
                <a:cubicBezTo>
                  <a:pt x="980" y="1103"/>
                  <a:pt x="980" y="1103"/>
                  <a:pt x="980" y="1103"/>
                </a:cubicBezTo>
                <a:cubicBezTo>
                  <a:pt x="977" y="1098"/>
                  <a:pt x="972" y="1095"/>
                  <a:pt x="966" y="1096"/>
                </a:cubicBezTo>
                <a:lnTo>
                  <a:pt x="850" y="1029"/>
                </a:lnTo>
                <a:lnTo>
                  <a:pt x="850" y="791"/>
                </a:lnTo>
                <a:lnTo>
                  <a:pt x="1048" y="902"/>
                </a:lnTo>
                <a:lnTo>
                  <a:pt x="1048" y="1142"/>
                </a:lnTo>
                <a:close/>
                <a:moveTo>
                  <a:pt x="1068" y="879"/>
                </a:moveTo>
                <a:lnTo>
                  <a:pt x="866" y="768"/>
                </a:lnTo>
                <a:lnTo>
                  <a:pt x="1063" y="675"/>
                </a:lnTo>
                <a:lnTo>
                  <a:pt x="1261" y="768"/>
                </a:lnTo>
                <a:lnTo>
                  <a:pt x="1068" y="879"/>
                </a:lnTo>
                <a:close/>
              </a:path>
            </a:pathLst>
          </a:custGeom>
          <a:solidFill>
            <a:srgbClr val="004C79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17" name="objects-transform-interface-symbol_32388">
            <a:extLst>
              <a:ext uri="{FF2B5EF4-FFF2-40B4-BE49-F238E27FC236}">
                <a16:creationId xmlns:a16="http://schemas.microsoft.com/office/drawing/2014/main" id="{AC0E992C-DA62-4103-B560-7F022738CCA7}"/>
              </a:ext>
            </a:extLst>
          </p:cNvPr>
          <p:cNvSpPr>
            <a:spLocks noChangeAspect="1"/>
          </p:cNvSpPr>
          <p:nvPr/>
        </p:nvSpPr>
        <p:spPr bwMode="auto">
          <a:xfrm>
            <a:off x="2292002" y="5277173"/>
            <a:ext cx="478367" cy="495300"/>
          </a:xfrm>
          <a:custGeom>
            <a:avLst/>
            <a:gdLst>
              <a:gd name="connsiteX0" fmla="*/ 174637 w 585834"/>
              <a:gd name="connsiteY0" fmla="*/ 476895 h 605028"/>
              <a:gd name="connsiteX1" fmla="*/ 188898 w 585834"/>
              <a:gd name="connsiteY1" fmla="*/ 476895 h 605028"/>
              <a:gd name="connsiteX2" fmla="*/ 229335 w 585834"/>
              <a:gd name="connsiteY2" fmla="*/ 517175 h 605028"/>
              <a:gd name="connsiteX3" fmla="*/ 231501 w 585834"/>
              <a:gd name="connsiteY3" fmla="*/ 520509 h 605028"/>
              <a:gd name="connsiteX4" fmla="*/ 231501 w 585834"/>
              <a:gd name="connsiteY4" fmla="*/ 528168 h 605028"/>
              <a:gd name="connsiteX5" fmla="*/ 229335 w 585834"/>
              <a:gd name="connsiteY5" fmla="*/ 531503 h 605028"/>
              <a:gd name="connsiteX6" fmla="*/ 188898 w 585834"/>
              <a:gd name="connsiteY6" fmla="*/ 571782 h 605028"/>
              <a:gd name="connsiteX7" fmla="*/ 181767 w 585834"/>
              <a:gd name="connsiteY7" fmla="*/ 574756 h 605028"/>
              <a:gd name="connsiteX8" fmla="*/ 174637 w 585834"/>
              <a:gd name="connsiteY8" fmla="*/ 571782 h 605028"/>
              <a:gd name="connsiteX9" fmla="*/ 174637 w 585834"/>
              <a:gd name="connsiteY9" fmla="*/ 557545 h 605028"/>
              <a:gd name="connsiteX10" fmla="*/ 197834 w 585834"/>
              <a:gd name="connsiteY10" fmla="*/ 534386 h 605028"/>
              <a:gd name="connsiteX11" fmla="*/ 20200 w 585834"/>
              <a:gd name="connsiteY11" fmla="*/ 534386 h 605028"/>
              <a:gd name="connsiteX12" fmla="*/ 10091 w 585834"/>
              <a:gd name="connsiteY12" fmla="*/ 524294 h 605028"/>
              <a:gd name="connsiteX13" fmla="*/ 20200 w 585834"/>
              <a:gd name="connsiteY13" fmla="*/ 514291 h 605028"/>
              <a:gd name="connsiteX14" fmla="*/ 197834 w 585834"/>
              <a:gd name="connsiteY14" fmla="*/ 514291 h 605028"/>
              <a:gd name="connsiteX15" fmla="*/ 174637 w 585834"/>
              <a:gd name="connsiteY15" fmla="*/ 491133 h 605028"/>
              <a:gd name="connsiteX16" fmla="*/ 174637 w 585834"/>
              <a:gd name="connsiteY16" fmla="*/ 476895 h 605028"/>
              <a:gd name="connsiteX17" fmla="*/ 373749 w 585834"/>
              <a:gd name="connsiteY17" fmla="*/ 292494 h 605028"/>
              <a:gd name="connsiteX18" fmla="*/ 515079 w 585834"/>
              <a:gd name="connsiteY18" fmla="*/ 292494 h 605028"/>
              <a:gd name="connsiteX19" fmla="*/ 515711 w 585834"/>
              <a:gd name="connsiteY19" fmla="*/ 292584 h 605028"/>
              <a:gd name="connsiteX20" fmla="*/ 518418 w 585834"/>
              <a:gd name="connsiteY20" fmla="*/ 293125 h 605028"/>
              <a:gd name="connsiteX21" fmla="*/ 519411 w 585834"/>
              <a:gd name="connsiteY21" fmla="*/ 293485 h 605028"/>
              <a:gd name="connsiteX22" fmla="*/ 522208 w 585834"/>
              <a:gd name="connsiteY22" fmla="*/ 295377 h 605028"/>
              <a:gd name="connsiteX23" fmla="*/ 522299 w 585834"/>
              <a:gd name="connsiteY23" fmla="*/ 295377 h 605028"/>
              <a:gd name="connsiteX24" fmla="*/ 582856 w 585834"/>
              <a:gd name="connsiteY24" fmla="*/ 355920 h 605028"/>
              <a:gd name="connsiteX25" fmla="*/ 582946 w 585834"/>
              <a:gd name="connsiteY25" fmla="*/ 355920 h 605028"/>
              <a:gd name="connsiteX26" fmla="*/ 584841 w 585834"/>
              <a:gd name="connsiteY26" fmla="*/ 358803 h 605028"/>
              <a:gd name="connsiteX27" fmla="*/ 585202 w 585834"/>
              <a:gd name="connsiteY27" fmla="*/ 359704 h 605028"/>
              <a:gd name="connsiteX28" fmla="*/ 585653 w 585834"/>
              <a:gd name="connsiteY28" fmla="*/ 362407 h 605028"/>
              <a:gd name="connsiteX29" fmla="*/ 585834 w 585834"/>
              <a:gd name="connsiteY29" fmla="*/ 363037 h 605028"/>
              <a:gd name="connsiteX30" fmla="*/ 585834 w 585834"/>
              <a:gd name="connsiteY30" fmla="*/ 584847 h 605028"/>
              <a:gd name="connsiteX31" fmla="*/ 565618 w 585834"/>
              <a:gd name="connsiteY31" fmla="*/ 605028 h 605028"/>
              <a:gd name="connsiteX32" fmla="*/ 373749 w 585834"/>
              <a:gd name="connsiteY32" fmla="*/ 605028 h 605028"/>
              <a:gd name="connsiteX33" fmla="*/ 353533 w 585834"/>
              <a:gd name="connsiteY33" fmla="*/ 584847 h 605028"/>
              <a:gd name="connsiteX34" fmla="*/ 353533 w 585834"/>
              <a:gd name="connsiteY34" fmla="*/ 312585 h 605028"/>
              <a:gd name="connsiteX35" fmla="*/ 373749 w 585834"/>
              <a:gd name="connsiteY35" fmla="*/ 292494 h 605028"/>
              <a:gd name="connsiteX36" fmla="*/ 396846 w 585834"/>
              <a:gd name="connsiteY36" fmla="*/ 63432 h 605028"/>
              <a:gd name="connsiteX37" fmla="*/ 411197 w 585834"/>
              <a:gd name="connsiteY37" fmla="*/ 63432 h 605028"/>
              <a:gd name="connsiteX38" fmla="*/ 411197 w 585834"/>
              <a:gd name="connsiteY38" fmla="*/ 77760 h 605028"/>
              <a:gd name="connsiteX39" fmla="*/ 388000 w 585834"/>
              <a:gd name="connsiteY39" fmla="*/ 100828 h 605028"/>
              <a:gd name="connsiteX40" fmla="*/ 565634 w 585834"/>
              <a:gd name="connsiteY40" fmla="*/ 100828 h 605028"/>
              <a:gd name="connsiteX41" fmla="*/ 575743 w 585834"/>
              <a:gd name="connsiteY41" fmla="*/ 110921 h 605028"/>
              <a:gd name="connsiteX42" fmla="*/ 565634 w 585834"/>
              <a:gd name="connsiteY42" fmla="*/ 121013 h 605028"/>
              <a:gd name="connsiteX43" fmla="*/ 388000 w 585834"/>
              <a:gd name="connsiteY43" fmla="*/ 121013 h 605028"/>
              <a:gd name="connsiteX44" fmla="*/ 411197 w 585834"/>
              <a:gd name="connsiteY44" fmla="*/ 144172 h 605028"/>
              <a:gd name="connsiteX45" fmla="*/ 411197 w 585834"/>
              <a:gd name="connsiteY45" fmla="*/ 158409 h 605028"/>
              <a:gd name="connsiteX46" fmla="*/ 403977 w 585834"/>
              <a:gd name="connsiteY46" fmla="*/ 161383 h 605028"/>
              <a:gd name="connsiteX47" fmla="*/ 396846 w 585834"/>
              <a:gd name="connsiteY47" fmla="*/ 158409 h 605028"/>
              <a:gd name="connsiteX48" fmla="*/ 356499 w 585834"/>
              <a:gd name="connsiteY48" fmla="*/ 118039 h 605028"/>
              <a:gd name="connsiteX49" fmla="*/ 354333 w 585834"/>
              <a:gd name="connsiteY49" fmla="*/ 114795 h 605028"/>
              <a:gd name="connsiteX50" fmla="*/ 354333 w 585834"/>
              <a:gd name="connsiteY50" fmla="*/ 107046 h 605028"/>
              <a:gd name="connsiteX51" fmla="*/ 356499 w 585834"/>
              <a:gd name="connsiteY51" fmla="*/ 103802 h 605028"/>
              <a:gd name="connsiteX52" fmla="*/ 20216 w 585834"/>
              <a:gd name="connsiteY52" fmla="*/ 0 h 605028"/>
              <a:gd name="connsiteX53" fmla="*/ 161636 w 585834"/>
              <a:gd name="connsiteY53" fmla="*/ 0 h 605028"/>
              <a:gd name="connsiteX54" fmla="*/ 162268 w 585834"/>
              <a:gd name="connsiteY54" fmla="*/ 90 h 605028"/>
              <a:gd name="connsiteX55" fmla="*/ 164885 w 585834"/>
              <a:gd name="connsiteY55" fmla="*/ 631 h 605028"/>
              <a:gd name="connsiteX56" fmla="*/ 165878 w 585834"/>
              <a:gd name="connsiteY56" fmla="*/ 991 h 605028"/>
              <a:gd name="connsiteX57" fmla="*/ 168675 w 585834"/>
              <a:gd name="connsiteY57" fmla="*/ 2884 h 605028"/>
              <a:gd name="connsiteX58" fmla="*/ 168766 w 585834"/>
              <a:gd name="connsiteY58" fmla="*/ 2974 h 605028"/>
              <a:gd name="connsiteX59" fmla="*/ 229323 w 585834"/>
              <a:gd name="connsiteY59" fmla="*/ 63440 h 605028"/>
              <a:gd name="connsiteX60" fmla="*/ 229413 w 585834"/>
              <a:gd name="connsiteY60" fmla="*/ 63530 h 605028"/>
              <a:gd name="connsiteX61" fmla="*/ 231308 w 585834"/>
              <a:gd name="connsiteY61" fmla="*/ 66324 h 605028"/>
              <a:gd name="connsiteX62" fmla="*/ 231669 w 585834"/>
              <a:gd name="connsiteY62" fmla="*/ 67315 h 605028"/>
              <a:gd name="connsiteX63" fmla="*/ 232211 w 585834"/>
              <a:gd name="connsiteY63" fmla="*/ 70019 h 605028"/>
              <a:gd name="connsiteX64" fmla="*/ 232301 w 585834"/>
              <a:gd name="connsiteY64" fmla="*/ 70559 h 605028"/>
              <a:gd name="connsiteX65" fmla="*/ 232301 w 585834"/>
              <a:gd name="connsiteY65" fmla="*/ 292420 h 605028"/>
              <a:gd name="connsiteX66" fmla="*/ 212085 w 585834"/>
              <a:gd name="connsiteY66" fmla="*/ 312605 h 605028"/>
              <a:gd name="connsiteX67" fmla="*/ 20216 w 585834"/>
              <a:gd name="connsiteY67" fmla="*/ 312605 h 605028"/>
              <a:gd name="connsiteX68" fmla="*/ 0 w 585834"/>
              <a:gd name="connsiteY68" fmla="*/ 292420 h 605028"/>
              <a:gd name="connsiteX69" fmla="*/ 0 w 585834"/>
              <a:gd name="connsiteY69" fmla="*/ 20185 h 605028"/>
              <a:gd name="connsiteX70" fmla="*/ 20216 w 585834"/>
              <a:gd name="connsiteY70" fmla="*/ 0 h 60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85834" h="605028">
                <a:moveTo>
                  <a:pt x="174637" y="476895"/>
                </a:moveTo>
                <a:cubicBezTo>
                  <a:pt x="178608" y="472930"/>
                  <a:pt x="185017" y="472930"/>
                  <a:pt x="188898" y="476895"/>
                </a:cubicBezTo>
                <a:lnTo>
                  <a:pt x="229335" y="517175"/>
                </a:lnTo>
                <a:cubicBezTo>
                  <a:pt x="230237" y="518166"/>
                  <a:pt x="231050" y="519247"/>
                  <a:pt x="231501" y="520509"/>
                </a:cubicBezTo>
                <a:cubicBezTo>
                  <a:pt x="232584" y="522942"/>
                  <a:pt x="232584" y="525735"/>
                  <a:pt x="231501" y="528168"/>
                </a:cubicBezTo>
                <a:cubicBezTo>
                  <a:pt x="231050" y="529430"/>
                  <a:pt x="230237" y="530511"/>
                  <a:pt x="229335" y="531503"/>
                </a:cubicBezTo>
                <a:lnTo>
                  <a:pt x="188898" y="571782"/>
                </a:lnTo>
                <a:cubicBezTo>
                  <a:pt x="187002" y="573765"/>
                  <a:pt x="184385" y="574756"/>
                  <a:pt x="181767" y="574756"/>
                </a:cubicBezTo>
                <a:cubicBezTo>
                  <a:pt x="179240" y="574756"/>
                  <a:pt x="176622" y="573765"/>
                  <a:pt x="174637" y="571782"/>
                </a:cubicBezTo>
                <a:cubicBezTo>
                  <a:pt x="170665" y="567817"/>
                  <a:pt x="170665" y="561510"/>
                  <a:pt x="174637" y="557545"/>
                </a:cubicBezTo>
                <a:lnTo>
                  <a:pt x="197834" y="534386"/>
                </a:lnTo>
                <a:lnTo>
                  <a:pt x="20200" y="534386"/>
                </a:lnTo>
                <a:cubicBezTo>
                  <a:pt x="14604" y="534386"/>
                  <a:pt x="10091" y="529881"/>
                  <a:pt x="10091" y="524294"/>
                </a:cubicBezTo>
                <a:cubicBezTo>
                  <a:pt x="10091" y="518797"/>
                  <a:pt x="14604" y="514291"/>
                  <a:pt x="20200" y="514291"/>
                </a:cubicBezTo>
                <a:lnTo>
                  <a:pt x="197834" y="514291"/>
                </a:lnTo>
                <a:lnTo>
                  <a:pt x="174637" y="491133"/>
                </a:lnTo>
                <a:cubicBezTo>
                  <a:pt x="170665" y="487168"/>
                  <a:pt x="170665" y="480770"/>
                  <a:pt x="174637" y="476895"/>
                </a:cubicBezTo>
                <a:close/>
                <a:moveTo>
                  <a:pt x="373749" y="292494"/>
                </a:moveTo>
                <a:lnTo>
                  <a:pt x="515079" y="292494"/>
                </a:lnTo>
                <a:cubicBezTo>
                  <a:pt x="515350" y="292494"/>
                  <a:pt x="515530" y="292584"/>
                  <a:pt x="515711" y="292584"/>
                </a:cubicBezTo>
                <a:cubicBezTo>
                  <a:pt x="516703" y="292674"/>
                  <a:pt x="517515" y="292764"/>
                  <a:pt x="518418" y="293125"/>
                </a:cubicBezTo>
                <a:cubicBezTo>
                  <a:pt x="518779" y="293215"/>
                  <a:pt x="519050" y="293305"/>
                  <a:pt x="519411" y="293485"/>
                </a:cubicBezTo>
                <a:cubicBezTo>
                  <a:pt x="520403" y="293936"/>
                  <a:pt x="521396" y="294566"/>
                  <a:pt x="522208" y="295377"/>
                </a:cubicBezTo>
                <a:cubicBezTo>
                  <a:pt x="522208" y="295377"/>
                  <a:pt x="522208" y="295377"/>
                  <a:pt x="522299" y="295377"/>
                </a:cubicBezTo>
                <a:lnTo>
                  <a:pt x="582856" y="355920"/>
                </a:lnTo>
                <a:cubicBezTo>
                  <a:pt x="582856" y="355920"/>
                  <a:pt x="582856" y="355920"/>
                  <a:pt x="582946" y="355920"/>
                </a:cubicBezTo>
                <a:cubicBezTo>
                  <a:pt x="583758" y="356821"/>
                  <a:pt x="584300" y="357722"/>
                  <a:pt x="584841" y="358803"/>
                </a:cubicBezTo>
                <a:cubicBezTo>
                  <a:pt x="584932" y="359073"/>
                  <a:pt x="585022" y="359433"/>
                  <a:pt x="585202" y="359704"/>
                </a:cubicBezTo>
                <a:cubicBezTo>
                  <a:pt x="585473" y="360605"/>
                  <a:pt x="585653" y="361506"/>
                  <a:pt x="585653" y="362407"/>
                </a:cubicBezTo>
                <a:cubicBezTo>
                  <a:pt x="585744" y="362587"/>
                  <a:pt x="585834" y="362767"/>
                  <a:pt x="585834" y="363037"/>
                </a:cubicBezTo>
                <a:lnTo>
                  <a:pt x="585834" y="584847"/>
                </a:lnTo>
                <a:cubicBezTo>
                  <a:pt x="585834" y="595929"/>
                  <a:pt x="576719" y="605028"/>
                  <a:pt x="565618" y="605028"/>
                </a:cubicBezTo>
                <a:lnTo>
                  <a:pt x="373749" y="605028"/>
                </a:lnTo>
                <a:cubicBezTo>
                  <a:pt x="362558" y="605028"/>
                  <a:pt x="353533" y="595929"/>
                  <a:pt x="353533" y="584847"/>
                </a:cubicBezTo>
                <a:lnTo>
                  <a:pt x="353533" y="312585"/>
                </a:lnTo>
                <a:cubicBezTo>
                  <a:pt x="353533" y="301503"/>
                  <a:pt x="362558" y="292494"/>
                  <a:pt x="373749" y="292494"/>
                </a:cubicBezTo>
                <a:close/>
                <a:moveTo>
                  <a:pt x="396846" y="63432"/>
                </a:moveTo>
                <a:cubicBezTo>
                  <a:pt x="400817" y="59557"/>
                  <a:pt x="407226" y="59557"/>
                  <a:pt x="411197" y="63432"/>
                </a:cubicBezTo>
                <a:cubicBezTo>
                  <a:pt x="415079" y="67397"/>
                  <a:pt x="415079" y="73795"/>
                  <a:pt x="411197" y="77760"/>
                </a:cubicBezTo>
                <a:lnTo>
                  <a:pt x="388000" y="100828"/>
                </a:lnTo>
                <a:lnTo>
                  <a:pt x="565634" y="100828"/>
                </a:lnTo>
                <a:cubicBezTo>
                  <a:pt x="571230" y="100828"/>
                  <a:pt x="575743" y="105334"/>
                  <a:pt x="575743" y="110921"/>
                </a:cubicBezTo>
                <a:cubicBezTo>
                  <a:pt x="575743" y="116508"/>
                  <a:pt x="571230" y="121013"/>
                  <a:pt x="565634" y="121013"/>
                </a:cubicBezTo>
                <a:lnTo>
                  <a:pt x="388000" y="121013"/>
                </a:lnTo>
                <a:lnTo>
                  <a:pt x="411197" y="144172"/>
                </a:lnTo>
                <a:cubicBezTo>
                  <a:pt x="415079" y="148047"/>
                  <a:pt x="415079" y="154444"/>
                  <a:pt x="411197" y="158409"/>
                </a:cubicBezTo>
                <a:cubicBezTo>
                  <a:pt x="409212" y="160392"/>
                  <a:pt x="406594" y="161383"/>
                  <a:pt x="403977" y="161383"/>
                </a:cubicBezTo>
                <a:cubicBezTo>
                  <a:pt x="401449" y="161383"/>
                  <a:pt x="398832" y="160392"/>
                  <a:pt x="396846" y="158409"/>
                </a:cubicBezTo>
                <a:lnTo>
                  <a:pt x="356499" y="118039"/>
                </a:lnTo>
                <a:cubicBezTo>
                  <a:pt x="355507" y="117138"/>
                  <a:pt x="354784" y="116057"/>
                  <a:pt x="354333" y="114795"/>
                </a:cubicBezTo>
                <a:cubicBezTo>
                  <a:pt x="353250" y="112272"/>
                  <a:pt x="353250" y="109569"/>
                  <a:pt x="354333" y="107046"/>
                </a:cubicBezTo>
                <a:cubicBezTo>
                  <a:pt x="354784" y="105874"/>
                  <a:pt x="355507" y="104703"/>
                  <a:pt x="356499" y="103802"/>
                </a:cubicBezTo>
                <a:close/>
                <a:moveTo>
                  <a:pt x="20216" y="0"/>
                </a:moveTo>
                <a:lnTo>
                  <a:pt x="161636" y="0"/>
                </a:lnTo>
                <a:cubicBezTo>
                  <a:pt x="161817" y="0"/>
                  <a:pt x="161997" y="90"/>
                  <a:pt x="162268" y="90"/>
                </a:cubicBezTo>
                <a:cubicBezTo>
                  <a:pt x="163170" y="180"/>
                  <a:pt x="163982" y="360"/>
                  <a:pt x="164885" y="631"/>
                </a:cubicBezTo>
                <a:cubicBezTo>
                  <a:pt x="165246" y="811"/>
                  <a:pt x="165517" y="901"/>
                  <a:pt x="165878" y="991"/>
                </a:cubicBezTo>
                <a:cubicBezTo>
                  <a:pt x="166870" y="1442"/>
                  <a:pt x="167863" y="2073"/>
                  <a:pt x="168675" y="2884"/>
                </a:cubicBezTo>
                <a:cubicBezTo>
                  <a:pt x="168675" y="2974"/>
                  <a:pt x="168766" y="2974"/>
                  <a:pt x="168766" y="2974"/>
                </a:cubicBezTo>
                <a:lnTo>
                  <a:pt x="229323" y="63440"/>
                </a:lnTo>
                <a:cubicBezTo>
                  <a:pt x="229323" y="63440"/>
                  <a:pt x="229323" y="63530"/>
                  <a:pt x="229413" y="63530"/>
                </a:cubicBezTo>
                <a:cubicBezTo>
                  <a:pt x="230225" y="64341"/>
                  <a:pt x="230857" y="65333"/>
                  <a:pt x="231308" y="66324"/>
                </a:cubicBezTo>
                <a:cubicBezTo>
                  <a:pt x="231399" y="66684"/>
                  <a:pt x="231489" y="66955"/>
                  <a:pt x="231669" y="67315"/>
                </a:cubicBezTo>
                <a:cubicBezTo>
                  <a:pt x="231940" y="68216"/>
                  <a:pt x="232121" y="69027"/>
                  <a:pt x="232211" y="70019"/>
                </a:cubicBezTo>
                <a:cubicBezTo>
                  <a:pt x="232211" y="70199"/>
                  <a:pt x="232301" y="70379"/>
                  <a:pt x="232301" y="70559"/>
                </a:cubicBezTo>
                <a:lnTo>
                  <a:pt x="232301" y="292420"/>
                </a:lnTo>
                <a:cubicBezTo>
                  <a:pt x="232301" y="303594"/>
                  <a:pt x="223186" y="312605"/>
                  <a:pt x="212085" y="312605"/>
                </a:cubicBezTo>
                <a:lnTo>
                  <a:pt x="20216" y="312605"/>
                </a:lnTo>
                <a:cubicBezTo>
                  <a:pt x="9025" y="312605"/>
                  <a:pt x="0" y="303594"/>
                  <a:pt x="0" y="292420"/>
                </a:cubicBezTo>
                <a:lnTo>
                  <a:pt x="0" y="20185"/>
                </a:lnTo>
                <a:cubicBezTo>
                  <a:pt x="0" y="9011"/>
                  <a:pt x="9025" y="0"/>
                  <a:pt x="20216" y="0"/>
                </a:cubicBezTo>
                <a:close/>
              </a:path>
            </a:pathLst>
          </a:custGeom>
          <a:solidFill>
            <a:srgbClr val="004C79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pic>
        <p:nvPicPr>
          <p:cNvPr id="19" name="Picture 20" descr="ãUnsupportedãçåçæå°çµæ">
            <a:extLst>
              <a:ext uri="{FF2B5EF4-FFF2-40B4-BE49-F238E27FC236}">
                <a16:creationId xmlns:a16="http://schemas.microsoft.com/office/drawing/2014/main" id="{B8C17795-7AE1-48E6-BFEA-EA934585B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986" y="2726589"/>
            <a:ext cx="37973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FA00C776-5905-44D7-A4FD-F9D187775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4485" y="2610173"/>
            <a:ext cx="624416" cy="338554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altLang="zh-TW" sz="1600">
                <a:solidFill>
                  <a:srgbClr val="CCCCCC"/>
                </a:solidFill>
              </a:rPr>
              <a:t>NPU</a:t>
            </a:r>
            <a:endParaRPr lang="zh-TW" altLang="en-US" sz="1600">
              <a:solidFill>
                <a:srgbClr val="CCCCCC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B7E0025-F24C-4FF6-80D0-0795E62F55BA}"/>
              </a:ext>
            </a:extLst>
          </p:cNvPr>
          <p:cNvSpPr txBox="1"/>
          <p:nvPr/>
        </p:nvSpPr>
        <p:spPr>
          <a:xfrm>
            <a:off x="7606952" y="4860189"/>
            <a:ext cx="1278467" cy="338554"/>
          </a:xfrm>
          <a:prstGeom prst="rect">
            <a:avLst/>
          </a:prstGeom>
          <a:solidFill>
            <a:srgbClr val="0070C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16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Companion</a:t>
            </a:r>
            <a:endParaRPr lang="zh-TW" altLang="en-US" sz="16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5D811AF5-2C70-469D-A0E4-B8D94CD7E048}"/>
              </a:ext>
            </a:extLst>
          </p:cNvPr>
          <p:cNvSpPr txBox="1">
            <a:spLocks/>
          </p:cNvSpPr>
          <p:nvPr/>
        </p:nvSpPr>
        <p:spPr>
          <a:xfrm>
            <a:off x="0" y="575455"/>
            <a:ext cx="10515600" cy="675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>
            <a:defPPr>
              <a:defRPr lang="zh-TW"/>
            </a:defPPr>
            <a:lvl1pPr>
              <a:lnSpc>
                <a:spcPct val="90000"/>
              </a:lnSpc>
              <a:spcBef>
                <a:spcPct val="0"/>
              </a:spcBef>
              <a:defRPr kumimoji="1" sz="4000" b="1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Hant" dirty="0"/>
              <a:t>	</a:t>
            </a:r>
            <a:r>
              <a:rPr lang="zh-TW" altLang="en-US" dirty="0"/>
              <a:t>問題定義與目標</a:t>
            </a:r>
            <a:r>
              <a:rPr lang="en-US" altLang="zh-TW" dirty="0"/>
              <a:t>(</a:t>
            </a:r>
            <a:r>
              <a:rPr lang="zh-TW" altLang="en-US" dirty="0"/>
              <a:t>七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27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群組 102"/>
          <p:cNvGrpSpPr/>
          <p:nvPr/>
        </p:nvGrpSpPr>
        <p:grpSpPr>
          <a:xfrm>
            <a:off x="4076625" y="2229401"/>
            <a:ext cx="2223065" cy="954755"/>
            <a:chOff x="4846765" y="3672052"/>
            <a:chExt cx="1724296" cy="699663"/>
          </a:xfrm>
        </p:grpSpPr>
        <p:sp>
          <p:nvSpPr>
            <p:cNvPr id="146" name="流程圖: 決策 145"/>
            <p:cNvSpPr/>
            <p:nvPr/>
          </p:nvSpPr>
          <p:spPr bwMode="auto">
            <a:xfrm>
              <a:off x="4846765" y="3672052"/>
              <a:ext cx="1724296" cy="699663"/>
            </a:xfrm>
            <a:prstGeom prst="flowChartDecision">
              <a:avLst/>
            </a:prstGeom>
            <a:solidFill>
              <a:srgbClr val="00B0F0"/>
            </a:solidFill>
            <a:ln w="9525" cap="flat" cmpd="sng" algn="ctr">
              <a:solidFill>
                <a:srgbClr val="66CC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47" name="文字方塊 146"/>
            <p:cNvSpPr txBox="1"/>
            <p:nvPr/>
          </p:nvSpPr>
          <p:spPr>
            <a:xfrm>
              <a:off x="5065874" y="3889296"/>
              <a:ext cx="1286077" cy="270654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AOI</a:t>
              </a:r>
              <a:r>
                <a:rPr kumimoji="0" lang="zh-TW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 影像判別</a:t>
              </a:r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7664265" y="1227996"/>
            <a:ext cx="1080000" cy="432000"/>
            <a:chOff x="1816165" y="2747067"/>
            <a:chExt cx="1166957" cy="540000"/>
          </a:xfrm>
        </p:grpSpPr>
        <p:sp>
          <p:nvSpPr>
            <p:cNvPr id="140" name="圓角矩形 139"/>
            <p:cNvSpPr/>
            <p:nvPr/>
          </p:nvSpPr>
          <p:spPr bwMode="auto">
            <a:xfrm>
              <a:off x="1816165" y="2747067"/>
              <a:ext cx="1152000" cy="540000"/>
            </a:xfrm>
            <a:prstGeom prst="roundRect">
              <a:avLst/>
            </a:prstGeom>
            <a:noFill/>
            <a:ln w="571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41" name="群組 140"/>
            <p:cNvGrpSpPr/>
            <p:nvPr/>
          </p:nvGrpSpPr>
          <p:grpSpPr>
            <a:xfrm>
              <a:off x="1883096" y="2769769"/>
              <a:ext cx="1100026" cy="500138"/>
              <a:chOff x="1809184" y="2320476"/>
              <a:chExt cx="1100026" cy="500138"/>
            </a:xfrm>
          </p:grpSpPr>
          <p:sp>
            <p:nvSpPr>
              <p:cNvPr id="142" name="文字方塊 141"/>
              <p:cNvSpPr txBox="1"/>
              <p:nvPr/>
            </p:nvSpPr>
            <p:spPr>
              <a:xfrm>
                <a:off x="2050472" y="2320476"/>
                <a:ext cx="858738" cy="500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00B050"/>
                    </a:solidFill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rPr>
                  <a:t>PASS</a:t>
                </a:r>
                <a:endParaRPr lang="zh-TW" altLang="en-US" sz="2000" dirty="0">
                  <a:solidFill>
                    <a:srgbClr val="00B050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43" name="群組 142"/>
              <p:cNvGrpSpPr/>
              <p:nvPr/>
            </p:nvGrpSpPr>
            <p:grpSpPr>
              <a:xfrm>
                <a:off x="1809184" y="2358261"/>
                <a:ext cx="345203" cy="345203"/>
                <a:chOff x="2028353" y="2358895"/>
                <a:chExt cx="360000" cy="360000"/>
              </a:xfrm>
            </p:grpSpPr>
            <p:sp>
              <p:nvSpPr>
                <p:cNvPr id="144" name="矩形 143"/>
                <p:cNvSpPr/>
                <p:nvPr/>
              </p:nvSpPr>
              <p:spPr bwMode="auto">
                <a:xfrm>
                  <a:off x="2046202" y="2539589"/>
                  <a:ext cx="82800" cy="154800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45" name="圖片 14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 flipV="1">
                  <a:off x="2028353" y="2358895"/>
                  <a:ext cx="360000" cy="360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6" name="群組 105"/>
          <p:cNvGrpSpPr/>
          <p:nvPr/>
        </p:nvGrpSpPr>
        <p:grpSpPr>
          <a:xfrm>
            <a:off x="4652142" y="4005478"/>
            <a:ext cx="1080000" cy="443685"/>
            <a:chOff x="5295140" y="4989304"/>
            <a:chExt cx="1182716" cy="554606"/>
          </a:xfrm>
        </p:grpSpPr>
        <p:sp>
          <p:nvSpPr>
            <p:cNvPr id="134" name="圓角矩形 133"/>
            <p:cNvSpPr/>
            <p:nvPr/>
          </p:nvSpPr>
          <p:spPr bwMode="auto">
            <a:xfrm>
              <a:off x="5295140" y="5003910"/>
              <a:ext cx="1152000" cy="540000"/>
            </a:xfrm>
            <a:prstGeom prst="roundRect">
              <a:avLst/>
            </a:prstGeom>
            <a:noFill/>
            <a:ln w="571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群組 134"/>
            <p:cNvGrpSpPr/>
            <p:nvPr/>
          </p:nvGrpSpPr>
          <p:grpSpPr>
            <a:xfrm>
              <a:off x="5438506" y="4989304"/>
              <a:ext cx="1039350" cy="519198"/>
              <a:chOff x="5438506" y="4977787"/>
              <a:chExt cx="1039350" cy="519198"/>
            </a:xfrm>
          </p:grpSpPr>
          <p:grpSp>
            <p:nvGrpSpPr>
              <p:cNvPr id="136" name="群組 135"/>
              <p:cNvGrpSpPr/>
              <p:nvPr/>
            </p:nvGrpSpPr>
            <p:grpSpPr>
              <a:xfrm>
                <a:off x="5438506" y="5136985"/>
                <a:ext cx="360000" cy="360000"/>
                <a:chOff x="6328675" y="5381410"/>
                <a:chExt cx="360000" cy="360000"/>
              </a:xfrm>
            </p:grpSpPr>
            <p:sp>
              <p:nvSpPr>
                <p:cNvPr id="138" name="矩形 137"/>
                <p:cNvSpPr/>
                <p:nvPr/>
              </p:nvSpPr>
              <p:spPr bwMode="auto">
                <a:xfrm flipH="1" flipV="1">
                  <a:off x="6587364" y="5406610"/>
                  <a:ext cx="82800" cy="1548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39" name="圖片 13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8675" y="5381410"/>
                  <a:ext cx="360000" cy="360000"/>
                </a:xfrm>
                <a:prstGeom prst="rect">
                  <a:avLst/>
                </a:prstGeom>
              </p:spPr>
            </p:pic>
          </p:grpSp>
          <p:sp>
            <p:nvSpPr>
              <p:cNvPr id="137" name="文字方塊 136"/>
              <p:cNvSpPr txBox="1"/>
              <p:nvPr/>
            </p:nvSpPr>
            <p:spPr>
              <a:xfrm>
                <a:off x="5619118" y="4977787"/>
                <a:ext cx="858738" cy="500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rPr>
                  <a:t>Fail</a:t>
                </a:r>
                <a:endParaRPr lang="zh-TW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07" name="肘形接點 106"/>
          <p:cNvCxnSpPr>
            <a:cxnSpLocks/>
            <a:stCxn id="146" idx="0"/>
            <a:endCxn id="140" idx="1"/>
          </p:cNvCxnSpPr>
          <p:nvPr/>
        </p:nvCxnSpPr>
        <p:spPr bwMode="auto">
          <a:xfrm rot="5400000" flipH="1" flipV="1">
            <a:off x="6033509" y="598646"/>
            <a:ext cx="785405" cy="2476107"/>
          </a:xfrm>
          <a:prstGeom prst="bentConnector2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6" name="文字方塊 165"/>
          <p:cNvSpPr txBox="1"/>
          <p:nvPr/>
        </p:nvSpPr>
        <p:spPr>
          <a:xfrm>
            <a:off x="10514079" y="2801926"/>
            <a:ext cx="10800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END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02" name="群組 101"/>
          <p:cNvGrpSpPr>
            <a:grpSpLocks noChangeAspect="1"/>
          </p:cNvGrpSpPr>
          <p:nvPr/>
        </p:nvGrpSpPr>
        <p:grpSpPr>
          <a:xfrm>
            <a:off x="678462" y="1142271"/>
            <a:ext cx="2333699" cy="2883262"/>
            <a:chOff x="1265653" y="432116"/>
            <a:chExt cx="1320793" cy="1631816"/>
          </a:xfrm>
        </p:grpSpPr>
        <p:grpSp>
          <p:nvGrpSpPr>
            <p:cNvPr id="148" name="群組 147"/>
            <p:cNvGrpSpPr/>
            <p:nvPr/>
          </p:nvGrpSpPr>
          <p:grpSpPr>
            <a:xfrm>
              <a:off x="1265653" y="432116"/>
              <a:ext cx="1320793" cy="1631816"/>
              <a:chOff x="1605287" y="1123406"/>
              <a:chExt cx="1320793" cy="2167287"/>
            </a:xfrm>
          </p:grpSpPr>
          <p:grpSp>
            <p:nvGrpSpPr>
              <p:cNvPr id="150" name="群組 149"/>
              <p:cNvGrpSpPr/>
              <p:nvPr/>
            </p:nvGrpSpPr>
            <p:grpSpPr>
              <a:xfrm>
                <a:off x="1605287" y="1123406"/>
                <a:ext cx="1320793" cy="2167287"/>
                <a:chOff x="1605287" y="1123406"/>
                <a:chExt cx="1320793" cy="2167287"/>
              </a:xfrm>
            </p:grpSpPr>
            <p:sp>
              <p:nvSpPr>
                <p:cNvPr id="152" name="圓角矩形 151"/>
                <p:cNvSpPr/>
                <p:nvPr/>
              </p:nvSpPr>
              <p:spPr bwMode="auto">
                <a:xfrm>
                  <a:off x="1605287" y="1123406"/>
                  <a:ext cx="1320793" cy="2143317"/>
                </a:xfrm>
                <a:prstGeom prst="roundRect">
                  <a:avLst>
                    <a:gd name="adj" fmla="val 9191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3" name="圓角矩形 152"/>
                <p:cNvSpPr/>
                <p:nvPr/>
              </p:nvSpPr>
              <p:spPr bwMode="auto">
                <a:xfrm>
                  <a:off x="1605287" y="2926079"/>
                  <a:ext cx="1320793" cy="364614"/>
                </a:xfrm>
                <a:prstGeom prst="roundRect">
                  <a:avLst>
                    <a:gd name="adj" fmla="val 31890"/>
                  </a:avLst>
                </a:prstGeom>
                <a:solidFill>
                  <a:srgbClr val="7030A0"/>
                </a:solidFill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4" name="圓角矩形 153"/>
                <p:cNvSpPr/>
                <p:nvPr/>
              </p:nvSpPr>
              <p:spPr bwMode="auto">
                <a:xfrm>
                  <a:off x="1605397" y="2872742"/>
                  <a:ext cx="1320572" cy="11807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7030A0"/>
                </a:solidFill>
                <a:ln w="9525" cap="flat" cmpd="sng" algn="ctr">
                  <a:solidFill>
                    <a:srgbClr val="7030A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TW" alt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1" name="文字方塊 150"/>
              <p:cNvSpPr txBox="1"/>
              <p:nvPr/>
            </p:nvSpPr>
            <p:spPr>
              <a:xfrm>
                <a:off x="1743683" y="2926153"/>
                <a:ext cx="1044000" cy="3131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Noto Sans CJK TC Thin" panose="020B0200000000000000" pitchFamily="34" charset="-120"/>
                    <a:cs typeface="Times New Roman" panose="02020603050405020304" pitchFamily="18" charset="0"/>
                  </a:rPr>
                  <a:t> AOI </a:t>
                </a:r>
                <a:endParaRPr lang="zh-TW" alt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9" name="圖片 14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37" r="24806"/>
            <a:stretch/>
          </p:blipFill>
          <p:spPr>
            <a:xfrm>
              <a:off x="1571280" y="525755"/>
              <a:ext cx="709539" cy="1169312"/>
            </a:xfrm>
            <a:prstGeom prst="rect">
              <a:avLst/>
            </a:prstGeom>
          </p:spPr>
        </p:pic>
      </p:grpSp>
      <p:cxnSp>
        <p:nvCxnSpPr>
          <p:cNvPr id="160" name="直線接點 159"/>
          <p:cNvCxnSpPr>
            <a:cxnSpLocks/>
            <a:endCxn id="146" idx="1"/>
          </p:cNvCxnSpPr>
          <p:nvPr/>
        </p:nvCxnSpPr>
        <p:spPr bwMode="auto">
          <a:xfrm>
            <a:off x="3026003" y="2706779"/>
            <a:ext cx="1050622" cy="0"/>
          </a:xfrm>
          <a:prstGeom prst="line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4" name="文字方塊 163"/>
          <p:cNvSpPr txBox="1"/>
          <p:nvPr/>
        </p:nvSpPr>
        <p:spPr>
          <a:xfrm>
            <a:off x="10514079" y="5402021"/>
            <a:ext cx="108000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Repair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78" name="直線接點 77"/>
          <p:cNvCxnSpPr>
            <a:cxnSpLocks/>
            <a:stCxn id="146" idx="2"/>
          </p:cNvCxnSpPr>
          <p:nvPr/>
        </p:nvCxnSpPr>
        <p:spPr bwMode="auto">
          <a:xfrm flipH="1">
            <a:off x="5178118" y="3184156"/>
            <a:ext cx="10040" cy="83300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97" name="群組 96"/>
          <p:cNvGrpSpPr/>
          <p:nvPr/>
        </p:nvGrpSpPr>
        <p:grpSpPr>
          <a:xfrm>
            <a:off x="5977544" y="5225010"/>
            <a:ext cx="1724296" cy="699663"/>
            <a:chOff x="4846765" y="3672052"/>
            <a:chExt cx="1724296" cy="699663"/>
          </a:xfrm>
        </p:grpSpPr>
        <p:sp>
          <p:nvSpPr>
            <p:cNvPr id="98" name="流程圖: 決策 97"/>
            <p:cNvSpPr/>
            <p:nvPr/>
          </p:nvSpPr>
          <p:spPr bwMode="auto">
            <a:xfrm>
              <a:off x="4846765" y="3672052"/>
              <a:ext cx="1724296" cy="699663"/>
            </a:xfrm>
            <a:prstGeom prst="flowChartDecision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5065874" y="3845550"/>
              <a:ext cx="1286077" cy="369332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Noto Sans CJK TC Thin" panose="020B0200000000000000" pitchFamily="34" charset="-120"/>
                  <a:cs typeface="Times New Roman" panose="02020603050405020304" pitchFamily="18" charset="0"/>
                </a:rPr>
                <a:t>人工複判</a:t>
              </a:r>
              <a:endPara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100" name="圖片 9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810" y="5769892"/>
            <a:ext cx="385762" cy="385762"/>
          </a:xfrm>
          <a:prstGeom prst="rect">
            <a:avLst/>
          </a:prstGeom>
        </p:spPr>
      </p:pic>
      <p:cxnSp>
        <p:nvCxnSpPr>
          <p:cNvPr id="109" name="直線接點 108"/>
          <p:cNvCxnSpPr>
            <a:cxnSpLocks/>
            <a:stCxn id="98" idx="3"/>
            <a:endCxn id="164" idx="1"/>
          </p:cNvCxnSpPr>
          <p:nvPr/>
        </p:nvCxnSpPr>
        <p:spPr bwMode="auto">
          <a:xfrm>
            <a:off x="7701840" y="5574842"/>
            <a:ext cx="2812239" cy="11845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10" name="文字方塊 109"/>
          <p:cNvSpPr txBox="1"/>
          <p:nvPr/>
        </p:nvSpPr>
        <p:spPr>
          <a:xfrm>
            <a:off x="8837437" y="5157557"/>
            <a:ext cx="55886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NG</a:t>
            </a:r>
            <a:endParaRPr lang="zh-TW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7259710" y="3993393"/>
            <a:ext cx="63382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OK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3014191" y="2227580"/>
            <a:ext cx="145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500k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images</a:t>
            </a:r>
            <a:endParaRPr lang="zh-TW" altLang="en-US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5094889" y="3415393"/>
            <a:ext cx="145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25k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images</a:t>
            </a:r>
            <a:endParaRPr lang="zh-TW" altLang="en-US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" name="肘形接點 3">
            <a:extLst>
              <a:ext uri="{FF2B5EF4-FFF2-40B4-BE49-F238E27FC236}">
                <a16:creationId xmlns:a16="http://schemas.microsoft.com/office/drawing/2014/main" id="{4190C338-0364-9440-AC05-FEA8FA5F6BA4}"/>
              </a:ext>
            </a:extLst>
          </p:cNvPr>
          <p:cNvCxnSpPr>
            <a:cxnSpLocks/>
            <a:stCxn id="134" idx="2"/>
            <a:endCxn id="98" idx="1"/>
          </p:cNvCxnSpPr>
          <p:nvPr/>
        </p:nvCxnSpPr>
        <p:spPr bwMode="auto">
          <a:xfrm rot="16200000" flipH="1">
            <a:off x="5014992" y="4612289"/>
            <a:ext cx="1125679" cy="799426"/>
          </a:xfrm>
          <a:prstGeom prst="bentConnector2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E39A2FCF-4373-B74E-BF67-4E609C6B9AEF}"/>
              </a:ext>
            </a:extLst>
          </p:cNvPr>
          <p:cNvSpPr txBox="1"/>
          <p:nvPr/>
        </p:nvSpPr>
        <p:spPr>
          <a:xfrm>
            <a:off x="7395958" y="1756387"/>
            <a:ext cx="160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475k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images</a:t>
            </a:r>
            <a:endParaRPr lang="zh-TW" altLang="en-US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136FD772-B2C4-4847-A603-0A95F99051A3}"/>
              </a:ext>
            </a:extLst>
          </p:cNvPr>
          <p:cNvSpPr txBox="1"/>
          <p:nvPr/>
        </p:nvSpPr>
        <p:spPr>
          <a:xfrm>
            <a:off x="6772691" y="3658501"/>
            <a:ext cx="157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24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.8k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images</a:t>
            </a:r>
            <a:endParaRPr lang="zh-TW" altLang="en-US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29B8520-3557-B740-9331-1F2F46C6488A}"/>
              </a:ext>
            </a:extLst>
          </p:cNvPr>
          <p:cNvSpPr txBox="1"/>
          <p:nvPr/>
        </p:nvSpPr>
        <p:spPr>
          <a:xfrm>
            <a:off x="8421171" y="4818806"/>
            <a:ext cx="145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t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&lt; 200</a:t>
            </a:r>
            <a:r>
              <a:rPr lang="zh-TW" altLang="en-US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Noto Sans CJK TC Thin" panose="020B0200000000000000" pitchFamily="34" charset="-120"/>
                <a:cs typeface="Times New Roman" panose="02020603050405020304" pitchFamily="18" charset="0"/>
              </a:rPr>
              <a:t>images</a:t>
            </a:r>
            <a:endParaRPr lang="zh-TW" altLang="en-US" dirty="0">
              <a:latin typeface="Times New Roman" panose="02020603050405020304" pitchFamily="18" charset="0"/>
              <a:ea typeface="Noto Sans CJK TC Thin" panose="020B0200000000000000" pitchFamily="34" charset="-120"/>
              <a:cs typeface="Times New Roman" panose="02020603050405020304" pitchFamily="18" charset="0"/>
            </a:endParaRPr>
          </a:p>
        </p:txBody>
      </p:sp>
      <p:sp>
        <p:nvSpPr>
          <p:cNvPr id="48" name="標題 1">
            <a:extLst>
              <a:ext uri="{FF2B5EF4-FFF2-40B4-BE49-F238E27FC236}">
                <a16:creationId xmlns:a16="http://schemas.microsoft.com/office/drawing/2014/main" id="{3F53183A-A20B-416E-85FA-10C0AAF3B715}"/>
              </a:ext>
            </a:extLst>
          </p:cNvPr>
          <p:cNvSpPr txBox="1">
            <a:spLocks/>
          </p:cNvSpPr>
          <p:nvPr/>
        </p:nvSpPr>
        <p:spPr bwMode="auto">
          <a:xfrm>
            <a:off x="0" y="321268"/>
            <a:ext cx="12192000" cy="675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>
            <a:defPPr>
              <a:defRPr lang="zh-TW"/>
            </a:defPPr>
            <a:lvl1pPr>
              <a:lnSpc>
                <a:spcPct val="90000"/>
              </a:lnSpc>
              <a:spcBef>
                <a:spcPct val="0"/>
              </a:spcBef>
              <a:defRPr kumimoji="1" sz="4000" b="1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800000"/>
                </a:solidFill>
                <a:latin typeface="Arial" charset="0"/>
                <a:ea typeface="新細明體" charset="-120"/>
              </a:defRPr>
            </a:lvl9pPr>
          </a:lstStyle>
          <a:p>
            <a:r>
              <a:rPr lang="en-US" altLang="zh-Hant" dirty="0"/>
              <a:t>	</a:t>
            </a:r>
            <a:r>
              <a:rPr lang="zh-TW" altLang="en-US" dirty="0"/>
              <a:t>問題定義與目標</a:t>
            </a:r>
            <a:r>
              <a:rPr lang="en-US" altLang="zh-TW" dirty="0"/>
              <a:t>(</a:t>
            </a:r>
            <a:r>
              <a:rPr lang="zh-TW" altLang="en-US" dirty="0"/>
              <a:t>八</a:t>
            </a:r>
            <a:r>
              <a:rPr lang="en-US" altLang="zh-TW" dirty="0"/>
              <a:t>)</a:t>
            </a:r>
            <a:endParaRPr lang="zh-TW" altLang="en-US" dirty="0"/>
          </a:p>
        </p:txBody>
      </p:sp>
      <p:cxnSp>
        <p:nvCxnSpPr>
          <p:cNvPr id="65" name="肘形接點 106">
            <a:extLst>
              <a:ext uri="{FF2B5EF4-FFF2-40B4-BE49-F238E27FC236}">
                <a16:creationId xmlns:a16="http://schemas.microsoft.com/office/drawing/2014/main" id="{80E42740-C100-4232-AEEE-DF92DE3D534E}"/>
              </a:ext>
            </a:extLst>
          </p:cNvPr>
          <p:cNvCxnSpPr>
            <a:cxnSpLocks/>
            <a:stCxn id="142" idx="3"/>
            <a:endCxn id="166" idx="0"/>
          </p:cNvCxnSpPr>
          <p:nvPr/>
        </p:nvCxnSpPr>
        <p:spPr bwMode="auto">
          <a:xfrm>
            <a:off x="8744265" y="1446213"/>
            <a:ext cx="2309814" cy="1355713"/>
          </a:xfrm>
          <a:prstGeom prst="bentConnector2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肘形接點 106">
            <a:extLst>
              <a:ext uri="{FF2B5EF4-FFF2-40B4-BE49-F238E27FC236}">
                <a16:creationId xmlns:a16="http://schemas.microsoft.com/office/drawing/2014/main" id="{177AB275-9980-4681-A297-1278EE009802}"/>
              </a:ext>
            </a:extLst>
          </p:cNvPr>
          <p:cNvCxnSpPr>
            <a:cxnSpLocks/>
            <a:stCxn id="98" idx="0"/>
            <a:endCxn id="166" idx="1"/>
          </p:cNvCxnSpPr>
          <p:nvPr/>
        </p:nvCxnSpPr>
        <p:spPr bwMode="auto">
          <a:xfrm rot="5400000" flipH="1" flipV="1">
            <a:off x="7557676" y="2268608"/>
            <a:ext cx="2238418" cy="3674387"/>
          </a:xfrm>
          <a:prstGeom prst="bentConnector2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9A6897E1-57D0-4ECC-A95D-2F6E9C87EE1F}"/>
              </a:ext>
            </a:extLst>
          </p:cNvPr>
          <p:cNvCxnSpPr>
            <a:cxnSpLocks/>
            <a:stCxn id="164" idx="0"/>
            <a:endCxn id="166" idx="2"/>
          </p:cNvCxnSpPr>
          <p:nvPr/>
        </p:nvCxnSpPr>
        <p:spPr bwMode="auto">
          <a:xfrm flipV="1">
            <a:off x="11054079" y="3171258"/>
            <a:ext cx="0" cy="2230763"/>
          </a:xfrm>
          <a:prstGeom prst="line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51" name="圖片 50">
            <a:extLst>
              <a:ext uri="{FF2B5EF4-FFF2-40B4-BE49-F238E27FC236}">
                <a16:creationId xmlns:a16="http://schemas.microsoft.com/office/drawing/2014/main" id="{BA218883-99F7-4A1F-B81E-B8BFAC137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21" y="4214917"/>
            <a:ext cx="3019372" cy="2343497"/>
          </a:xfrm>
          <a:prstGeom prst="rect">
            <a:avLst/>
          </a:prstGeom>
        </p:spPr>
      </p:pic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5548DD1-3567-443E-8A23-A8EBCD701BDF}"/>
              </a:ext>
            </a:extLst>
          </p:cNvPr>
          <p:cNvCxnSpPr>
            <a:cxnSpLocks/>
            <a:endCxn id="153" idx="2"/>
          </p:cNvCxnSpPr>
          <p:nvPr/>
        </p:nvCxnSpPr>
        <p:spPr bwMode="auto">
          <a:xfrm flipV="1">
            <a:off x="1845312" y="4025533"/>
            <a:ext cx="0" cy="380056"/>
          </a:xfrm>
          <a:prstGeom prst="line">
            <a:avLst/>
          </a:prstGeom>
          <a:noFill/>
          <a:ln w="38100" cap="flat" cmpd="sng" algn="ctr">
            <a:solidFill>
              <a:srgbClr val="66CC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80365FA-5F37-4742-894B-95148B5A2C34}"/>
              </a:ext>
            </a:extLst>
          </p:cNvPr>
          <p:cNvSpPr/>
          <p:nvPr/>
        </p:nvSpPr>
        <p:spPr>
          <a:xfrm>
            <a:off x="4045092" y="2227580"/>
            <a:ext cx="2476108" cy="1030978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C207E9-1CC2-4AEB-9A68-46088130C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179" y="5188138"/>
            <a:ext cx="1070121" cy="1070121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5EDF645-C3A2-4B5F-9DE0-2B1A5BCCA426}"/>
              </a:ext>
            </a:extLst>
          </p:cNvPr>
          <p:cNvCxnSpPr/>
          <p:nvPr/>
        </p:nvCxnSpPr>
        <p:spPr>
          <a:xfrm flipH="1" flipV="1">
            <a:off x="2311527" y="4619622"/>
            <a:ext cx="1332658" cy="907267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1D70BA8-C0FE-442E-A021-A3654411BBC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677921" y="5426243"/>
            <a:ext cx="1963258" cy="296956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3488184-F8EF-4AE8-8F9A-E559BF7F05A2}"/>
              </a:ext>
            </a:extLst>
          </p:cNvPr>
          <p:cNvSpPr/>
          <p:nvPr/>
        </p:nvSpPr>
        <p:spPr>
          <a:xfrm>
            <a:off x="5732142" y="5070025"/>
            <a:ext cx="2025295" cy="118823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6EF55081-B47B-4102-AF7F-8EECAE9984FD}"/>
              </a:ext>
            </a:extLst>
          </p:cNvPr>
          <p:cNvSpPr/>
          <p:nvPr/>
        </p:nvSpPr>
        <p:spPr>
          <a:xfrm>
            <a:off x="10296740" y="5164692"/>
            <a:ext cx="1620240" cy="79406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FD563FBC-E7E9-4D2C-8664-0A30FF329FA5}"/>
              </a:ext>
            </a:extLst>
          </p:cNvPr>
          <p:cNvSpPr/>
          <p:nvPr/>
        </p:nvSpPr>
        <p:spPr>
          <a:xfrm flipH="1">
            <a:off x="124996" y="4324785"/>
            <a:ext cx="4594220" cy="2423011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B4FD45C5-B263-462F-BD06-CC5B349EC56F}"/>
              </a:ext>
            </a:extLst>
          </p:cNvPr>
          <p:cNvSpPr/>
          <p:nvPr/>
        </p:nvSpPr>
        <p:spPr>
          <a:xfrm flipH="1">
            <a:off x="3129316" y="1772358"/>
            <a:ext cx="3391883" cy="144672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45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9">
            <a:extLst>
              <a:ext uri="{FF2B5EF4-FFF2-40B4-BE49-F238E27FC236}">
                <a16:creationId xmlns:a16="http://schemas.microsoft.com/office/drawing/2014/main" id="{6E8E04AB-6036-41A9-91EE-13236D03F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74" y="128556"/>
            <a:ext cx="10848311" cy="79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20000" tIns="60000" rIns="120000" bIns="60000">
            <a:spAutoFit/>
          </a:bodyPr>
          <a:lstStyle>
            <a:defPPr>
              <a:defRPr lang="zh-CN"/>
            </a:defPPr>
            <a:lvl1pPr>
              <a:defRPr kumimoji="1" sz="4400" b="1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dirty="0"/>
              <a:t>NPU </a:t>
            </a:r>
            <a:r>
              <a:rPr lang="zh-TW" altLang="en-US" dirty="0"/>
              <a:t>應用場域 </a:t>
            </a:r>
            <a:r>
              <a:rPr lang="en-US" altLang="zh-TW" dirty="0"/>
              <a:t>– </a:t>
            </a:r>
            <a:r>
              <a:rPr lang="zh-TW" altLang="en-US" dirty="0"/>
              <a:t>人員管制</a:t>
            </a:r>
          </a:p>
        </p:txBody>
      </p:sp>
      <p:pic>
        <p:nvPicPr>
          <p:cNvPr id="3" name="圖片 11">
            <a:extLst>
              <a:ext uri="{FF2B5EF4-FFF2-40B4-BE49-F238E27FC236}">
                <a16:creationId xmlns:a16="http://schemas.microsoft.com/office/drawing/2014/main" id="{D1A90B8E-4784-4D50-A0C9-8A395D827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9" y="3480669"/>
            <a:ext cx="1890277" cy="2787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5">
            <a:extLst>
              <a:ext uri="{FF2B5EF4-FFF2-40B4-BE49-F238E27FC236}">
                <a16:creationId xmlns:a16="http://schemas.microsoft.com/office/drawing/2014/main" id="{348723FF-A7A8-4C3A-BBFB-A084B0AF1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86" y="3712936"/>
            <a:ext cx="353483" cy="66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6">
            <a:extLst>
              <a:ext uri="{FF2B5EF4-FFF2-40B4-BE49-F238E27FC236}">
                <a16:creationId xmlns:a16="http://schemas.microsoft.com/office/drawing/2014/main" id="{F6AFD47F-34E4-4330-B0E7-044937F90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02" y="2555459"/>
            <a:ext cx="692151" cy="637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線接點 13">
            <a:extLst>
              <a:ext uri="{FF2B5EF4-FFF2-40B4-BE49-F238E27FC236}">
                <a16:creationId xmlns:a16="http://schemas.microsoft.com/office/drawing/2014/main" id="{3EA31D49-7265-4AA3-BB04-330B5AE59278}"/>
              </a:ext>
            </a:extLst>
          </p:cNvPr>
          <p:cNvCxnSpPr>
            <a:cxnSpLocks/>
          </p:cNvCxnSpPr>
          <p:nvPr/>
        </p:nvCxnSpPr>
        <p:spPr>
          <a:xfrm flipH="1">
            <a:off x="1512554" y="3034770"/>
            <a:ext cx="476249" cy="598073"/>
          </a:xfrm>
          <a:prstGeom prst="line">
            <a:avLst/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15">
            <a:extLst>
              <a:ext uri="{FF2B5EF4-FFF2-40B4-BE49-F238E27FC236}">
                <a16:creationId xmlns:a16="http://schemas.microsoft.com/office/drawing/2014/main" id="{BD5E9D53-2393-41E4-92BF-1B11FE5CCBED}"/>
              </a:ext>
            </a:extLst>
          </p:cNvPr>
          <p:cNvCxnSpPr>
            <a:cxnSpLocks/>
          </p:cNvCxnSpPr>
          <p:nvPr/>
        </p:nvCxnSpPr>
        <p:spPr>
          <a:xfrm flipH="1">
            <a:off x="1836402" y="3069254"/>
            <a:ext cx="203591" cy="787956"/>
          </a:xfrm>
          <a:prstGeom prst="straightConnector1">
            <a:avLst/>
          </a:prstGeom>
          <a:ln w="127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18">
            <a:extLst>
              <a:ext uri="{FF2B5EF4-FFF2-40B4-BE49-F238E27FC236}">
                <a16:creationId xmlns:a16="http://schemas.microsoft.com/office/drawing/2014/main" id="{18BE1C5B-8C4C-4797-A5FA-6F3F653E3741}"/>
              </a:ext>
            </a:extLst>
          </p:cNvPr>
          <p:cNvSpPr txBox="1"/>
          <p:nvPr/>
        </p:nvSpPr>
        <p:spPr>
          <a:xfrm>
            <a:off x="2628204" y="3387554"/>
            <a:ext cx="2826829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取得影像轉成特徵圖</a:t>
            </a:r>
            <a:endParaRPr lang="en-US" altLang="zh-TW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en-US" altLang="zh-TW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Kneron </a:t>
            </a:r>
            <a:r>
              <a:rPr lang="zh-TW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獨有網路模型與壓縮技術</a:t>
            </a:r>
            <a:endParaRPr lang="en-US" altLang="zh-TW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zh-TW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支持</a:t>
            </a:r>
            <a:r>
              <a:rPr lang="en-US" altLang="zh-TW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scramble data</a:t>
            </a:r>
          </a:p>
          <a:p>
            <a:pPr marL="380990" indent="-380990">
              <a:buFont typeface="Arial" panose="020B0604020202020204" pitchFamily="34" charset="0"/>
              <a:buChar char="•"/>
              <a:defRPr/>
            </a:pPr>
            <a:r>
              <a:rPr lang="zh-TW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標記由哪一支</a:t>
            </a:r>
            <a:r>
              <a:rPr lang="en-US" altLang="zh-TW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Camera </a:t>
            </a:r>
            <a:r>
              <a:rPr lang="zh-TW" altLang="en-US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紀錄</a:t>
            </a:r>
          </a:p>
        </p:txBody>
      </p:sp>
      <p:pic>
        <p:nvPicPr>
          <p:cNvPr id="11" name="圖片 23">
            <a:extLst>
              <a:ext uri="{FF2B5EF4-FFF2-40B4-BE49-F238E27FC236}">
                <a16:creationId xmlns:a16="http://schemas.microsoft.com/office/drawing/2014/main" id="{A401B0F2-801C-4CAB-B90E-14CBCF1A3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204" y="4905911"/>
            <a:ext cx="2845532" cy="126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箭號: 向下 24">
            <a:extLst>
              <a:ext uri="{FF2B5EF4-FFF2-40B4-BE49-F238E27FC236}">
                <a16:creationId xmlns:a16="http://schemas.microsoft.com/office/drawing/2014/main" id="{12E9BBB1-79D1-42A1-8A9C-0386B3D02539}"/>
              </a:ext>
            </a:extLst>
          </p:cNvPr>
          <p:cNvSpPr/>
          <p:nvPr/>
        </p:nvSpPr>
        <p:spPr>
          <a:xfrm>
            <a:off x="3895061" y="4322590"/>
            <a:ext cx="228456" cy="462778"/>
          </a:xfrm>
          <a:prstGeom prst="downArrow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400"/>
          </a:p>
        </p:txBody>
      </p:sp>
      <p:sp>
        <p:nvSpPr>
          <p:cNvPr id="13" name="文字方塊 26">
            <a:extLst>
              <a:ext uri="{FF2B5EF4-FFF2-40B4-BE49-F238E27FC236}">
                <a16:creationId xmlns:a16="http://schemas.microsoft.com/office/drawing/2014/main" id="{F8EEDDDE-37FB-4694-8665-ACA9FE23A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0306" y="4590696"/>
            <a:ext cx="9028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400" b="1" dirty="0">
                <a:solidFill>
                  <a:srgbClr val="006DB3"/>
                </a:solidFill>
              </a:rPr>
              <a:t>門禁控制</a:t>
            </a:r>
          </a:p>
        </p:txBody>
      </p:sp>
      <p:sp>
        <p:nvSpPr>
          <p:cNvPr id="14" name="文字方塊 37">
            <a:extLst>
              <a:ext uri="{FF2B5EF4-FFF2-40B4-BE49-F238E27FC236}">
                <a16:creationId xmlns:a16="http://schemas.microsoft.com/office/drawing/2014/main" id="{D518BB95-138F-44A8-BF67-434D48978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2944" y="2191969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400" b="1" dirty="0">
                <a:solidFill>
                  <a:srgbClr val="006DB3"/>
                </a:solidFill>
              </a:rPr>
              <a:t>雲端備份儲存</a:t>
            </a:r>
          </a:p>
        </p:txBody>
      </p:sp>
      <p:sp>
        <p:nvSpPr>
          <p:cNvPr id="15" name="文字方塊 38">
            <a:extLst>
              <a:ext uri="{FF2B5EF4-FFF2-40B4-BE49-F238E27FC236}">
                <a16:creationId xmlns:a16="http://schemas.microsoft.com/office/drawing/2014/main" id="{F70DF78A-5FAB-460F-B872-66E160B41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2944" y="5254178"/>
            <a:ext cx="13942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1400" b="1" dirty="0" err="1">
                <a:solidFill>
                  <a:srgbClr val="006DB3"/>
                </a:solidFill>
              </a:rPr>
              <a:t>Kneron</a:t>
            </a:r>
            <a:r>
              <a:rPr lang="en-US" altLang="zh-TW" sz="1400" b="1" dirty="0">
                <a:solidFill>
                  <a:srgbClr val="006DB3"/>
                </a:solidFill>
              </a:rPr>
              <a:t> SW_SDK</a:t>
            </a:r>
            <a:endParaRPr lang="zh-TW" altLang="en-US" sz="1400" b="1" dirty="0">
              <a:solidFill>
                <a:srgbClr val="006DB3"/>
              </a:solidFill>
            </a:endParaRPr>
          </a:p>
        </p:txBody>
      </p:sp>
      <p:sp>
        <p:nvSpPr>
          <p:cNvPr id="16" name="文字方塊 43">
            <a:extLst>
              <a:ext uri="{FF2B5EF4-FFF2-40B4-BE49-F238E27FC236}">
                <a16:creationId xmlns:a16="http://schemas.microsoft.com/office/drawing/2014/main" id="{3A9F4140-1E63-47CF-9377-C1550ECD6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688" y="2279812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600" b="1" dirty="0">
                <a:solidFill>
                  <a:srgbClr val="006DB3"/>
                </a:solidFill>
              </a:rPr>
              <a:t>本地儲存</a:t>
            </a:r>
          </a:p>
        </p:txBody>
      </p:sp>
      <p:pic>
        <p:nvPicPr>
          <p:cNvPr id="17" name="圖片 44">
            <a:extLst>
              <a:ext uri="{FF2B5EF4-FFF2-40B4-BE49-F238E27FC236}">
                <a16:creationId xmlns:a16="http://schemas.microsoft.com/office/drawing/2014/main" id="{8B72AA5B-0159-4E1C-887F-4FE951F10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58" y="5531493"/>
            <a:ext cx="351367" cy="745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字方塊 46">
            <a:extLst>
              <a:ext uri="{FF2B5EF4-FFF2-40B4-BE49-F238E27FC236}">
                <a16:creationId xmlns:a16="http://schemas.microsoft.com/office/drawing/2014/main" id="{8E96242F-7FCD-48CC-BE85-482654FF6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9380" y="5009215"/>
            <a:ext cx="1441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400" b="1" dirty="0">
                <a:solidFill>
                  <a:srgbClr val="006DB3"/>
                </a:solidFill>
              </a:rPr>
              <a:t>本地伺服器儲存</a:t>
            </a:r>
          </a:p>
        </p:txBody>
      </p:sp>
      <p:pic>
        <p:nvPicPr>
          <p:cNvPr id="19" name="圖片 49">
            <a:extLst>
              <a:ext uri="{FF2B5EF4-FFF2-40B4-BE49-F238E27FC236}">
                <a16:creationId xmlns:a16="http://schemas.microsoft.com/office/drawing/2014/main" id="{47FC2768-8027-42A6-AE4C-70389E052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824" y="5660610"/>
            <a:ext cx="313267" cy="66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圖片 50">
            <a:extLst>
              <a:ext uri="{FF2B5EF4-FFF2-40B4-BE49-F238E27FC236}">
                <a16:creationId xmlns:a16="http://schemas.microsoft.com/office/drawing/2014/main" id="{6E290113-6492-40AE-9312-D1228FB82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03" y="4297477"/>
            <a:ext cx="296333" cy="55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1">
            <a:extLst>
              <a:ext uri="{FF2B5EF4-FFF2-40B4-BE49-F238E27FC236}">
                <a16:creationId xmlns:a16="http://schemas.microsoft.com/office/drawing/2014/main" id="{5D121249-29EA-47B7-A7A7-8FC4906DF9E2}"/>
              </a:ext>
            </a:extLst>
          </p:cNvPr>
          <p:cNvSpPr/>
          <p:nvPr/>
        </p:nvSpPr>
        <p:spPr>
          <a:xfrm>
            <a:off x="6773817" y="4657168"/>
            <a:ext cx="2534637" cy="1294826"/>
          </a:xfrm>
          <a:prstGeom prst="rect">
            <a:avLst/>
          </a:prstGeom>
          <a:noFill/>
          <a:ln w="28575">
            <a:solidFill>
              <a:srgbClr val="3494B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400"/>
          </a:p>
        </p:txBody>
      </p:sp>
      <p:pic>
        <p:nvPicPr>
          <p:cNvPr id="22" name="圖片 6">
            <a:extLst>
              <a:ext uri="{FF2B5EF4-FFF2-40B4-BE49-F238E27FC236}">
                <a16:creationId xmlns:a16="http://schemas.microsoft.com/office/drawing/2014/main" id="{85D8EC12-BB44-49F0-B448-2A7BC1AA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098" y="3362026"/>
            <a:ext cx="692151" cy="63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圖片 2">
            <a:extLst>
              <a:ext uri="{FF2B5EF4-FFF2-40B4-BE49-F238E27FC236}">
                <a16:creationId xmlns:a16="http://schemas.microsoft.com/office/drawing/2014/main" id="{1819C5F2-745B-4643-B2FC-F60E0A88D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38" y="4782050"/>
            <a:ext cx="738779" cy="57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圖片 35">
            <a:extLst>
              <a:ext uri="{FF2B5EF4-FFF2-40B4-BE49-F238E27FC236}">
                <a16:creationId xmlns:a16="http://schemas.microsoft.com/office/drawing/2014/main" id="{991D37C8-E022-43ED-AE2D-E9A614DB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48" y="5330517"/>
            <a:ext cx="738778" cy="57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圖片 37">
            <a:extLst>
              <a:ext uri="{FF2B5EF4-FFF2-40B4-BE49-F238E27FC236}">
                <a16:creationId xmlns:a16="http://schemas.microsoft.com/office/drawing/2014/main" id="{A157E737-E557-4FB1-ACC0-F67D8D991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603" y="4801440"/>
            <a:ext cx="740743" cy="57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圖片 38">
            <a:extLst>
              <a:ext uri="{FF2B5EF4-FFF2-40B4-BE49-F238E27FC236}">
                <a16:creationId xmlns:a16="http://schemas.microsoft.com/office/drawing/2014/main" id="{1504D049-667B-49A1-B5B8-7901E7F58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413" y="5377700"/>
            <a:ext cx="738778" cy="57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圖片 39">
            <a:extLst>
              <a:ext uri="{FF2B5EF4-FFF2-40B4-BE49-F238E27FC236}">
                <a16:creationId xmlns:a16="http://schemas.microsoft.com/office/drawing/2014/main" id="{2299F94C-06D7-4C8B-8927-652D044BE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579" y="4782050"/>
            <a:ext cx="740743" cy="57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圖片 41">
            <a:extLst>
              <a:ext uri="{FF2B5EF4-FFF2-40B4-BE49-F238E27FC236}">
                <a16:creationId xmlns:a16="http://schemas.microsoft.com/office/drawing/2014/main" id="{4DB0EF3A-E518-4FF0-AF4F-87809CFA0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027" y="5338734"/>
            <a:ext cx="738778" cy="57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圖片 49">
            <a:extLst>
              <a:ext uri="{FF2B5EF4-FFF2-40B4-BE49-F238E27FC236}">
                <a16:creationId xmlns:a16="http://schemas.microsoft.com/office/drawing/2014/main" id="{50D9F406-9633-4389-9214-F7403D59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908" y="3881675"/>
            <a:ext cx="228456" cy="48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43">
            <a:extLst>
              <a:ext uri="{FF2B5EF4-FFF2-40B4-BE49-F238E27FC236}">
                <a16:creationId xmlns:a16="http://schemas.microsoft.com/office/drawing/2014/main" id="{51CB25A8-6AA8-4ABD-8B5D-012CC6B424FA}"/>
              </a:ext>
            </a:extLst>
          </p:cNvPr>
          <p:cNvSpPr/>
          <p:nvPr/>
        </p:nvSpPr>
        <p:spPr>
          <a:xfrm>
            <a:off x="6583149" y="4390468"/>
            <a:ext cx="2943323" cy="1789964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400">
              <a:solidFill>
                <a:srgbClr val="C00000"/>
              </a:solidFill>
            </a:endParaRPr>
          </a:p>
        </p:txBody>
      </p:sp>
      <p:sp>
        <p:nvSpPr>
          <p:cNvPr id="31" name="文字方塊 4">
            <a:extLst>
              <a:ext uri="{FF2B5EF4-FFF2-40B4-BE49-F238E27FC236}">
                <a16:creationId xmlns:a16="http://schemas.microsoft.com/office/drawing/2014/main" id="{8EEE545E-E587-4CB8-AAB5-5ABB727C5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673" y="3657491"/>
            <a:ext cx="1415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TW" altLang="en-US" sz="1600" dirty="0"/>
              <a:t>禁制區</a:t>
            </a:r>
            <a:endParaRPr lang="en-US" altLang="zh-TW" sz="1600" dirty="0"/>
          </a:p>
          <a:p>
            <a:pPr>
              <a:spcBef>
                <a:spcPct val="0"/>
              </a:spcBef>
              <a:buFontTx/>
              <a:buNone/>
            </a:pPr>
            <a:r>
              <a:rPr lang="zh-TW" altLang="en-US" sz="1600" dirty="0"/>
              <a:t>防止人員接近</a:t>
            </a:r>
          </a:p>
        </p:txBody>
      </p:sp>
      <p:sp>
        <p:nvSpPr>
          <p:cNvPr id="35" name="Square">
            <a:extLst>
              <a:ext uri="{FF2B5EF4-FFF2-40B4-BE49-F238E27FC236}">
                <a16:creationId xmlns:a16="http://schemas.microsoft.com/office/drawing/2014/main" id="{B4FA3D81-1447-4B78-8DCC-B59A67C973E8}"/>
              </a:ext>
            </a:extLst>
          </p:cNvPr>
          <p:cNvSpPr/>
          <p:nvPr/>
        </p:nvSpPr>
        <p:spPr>
          <a:xfrm>
            <a:off x="-4335" y="1318162"/>
            <a:ext cx="6055566" cy="686104"/>
          </a:xfrm>
          <a:prstGeom prst="rect">
            <a:avLst/>
          </a:prstGeom>
          <a:solidFill>
            <a:srgbClr val="4472C4">
              <a:alpha val="80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lnSpc>
                <a:spcPct val="80000"/>
              </a:lnSpc>
              <a:defRPr sz="4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 sz="2000" b="1" kern="0" cap="all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Baskerville"/>
            </a:endParaRPr>
          </a:p>
        </p:txBody>
      </p:sp>
      <p:sp>
        <p:nvSpPr>
          <p:cNvPr id="40" name="îSļïďè">
            <a:extLst>
              <a:ext uri="{FF2B5EF4-FFF2-40B4-BE49-F238E27FC236}">
                <a16:creationId xmlns:a16="http://schemas.microsoft.com/office/drawing/2014/main" id="{34AD6044-F593-4611-B31C-8CDCE478FD81}"/>
              </a:ext>
            </a:extLst>
          </p:cNvPr>
          <p:cNvSpPr/>
          <p:nvPr/>
        </p:nvSpPr>
        <p:spPr>
          <a:xfrm>
            <a:off x="10799004" y="2575365"/>
            <a:ext cx="889769" cy="889769"/>
          </a:xfrm>
          <a:prstGeom prst="ellipse">
            <a:avLst/>
          </a:prstGeom>
          <a:solidFill>
            <a:srgbClr val="006DB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43" name="îśḷïďê">
            <a:extLst>
              <a:ext uri="{FF2B5EF4-FFF2-40B4-BE49-F238E27FC236}">
                <a16:creationId xmlns:a16="http://schemas.microsoft.com/office/drawing/2014/main" id="{A5F587EA-2952-44CD-93A4-4042B664FCEE}"/>
              </a:ext>
            </a:extLst>
          </p:cNvPr>
          <p:cNvSpPr/>
          <p:nvPr/>
        </p:nvSpPr>
        <p:spPr>
          <a:xfrm>
            <a:off x="10799004" y="3983341"/>
            <a:ext cx="889769" cy="889769"/>
          </a:xfrm>
          <a:prstGeom prst="ellipse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C56CF5-8CB7-4139-982C-B636702B79C2}"/>
              </a:ext>
            </a:extLst>
          </p:cNvPr>
          <p:cNvSpPr txBox="1"/>
          <p:nvPr/>
        </p:nvSpPr>
        <p:spPr>
          <a:xfrm>
            <a:off x="10824541" y="283558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665F53-6065-4C7E-A7B1-8DBF42075488}"/>
              </a:ext>
            </a:extLst>
          </p:cNvPr>
          <p:cNvSpPr txBox="1"/>
          <p:nvPr/>
        </p:nvSpPr>
        <p:spPr>
          <a:xfrm>
            <a:off x="10850188" y="426100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Local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8A6C052-7853-4E89-BF09-178586F16982}"/>
              </a:ext>
            </a:extLst>
          </p:cNvPr>
          <p:cNvCxnSpPr>
            <a:cxnSpLocks/>
            <a:endCxn id="40" idx="4"/>
          </p:cNvCxnSpPr>
          <p:nvPr/>
        </p:nvCxnSpPr>
        <p:spPr>
          <a:xfrm flipV="1">
            <a:off x="9520224" y="3465134"/>
            <a:ext cx="1723665" cy="2208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6510303B-33DB-4303-9554-D16CF6E717C8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9520224" y="3762498"/>
            <a:ext cx="1723665" cy="22084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quare">
            <a:extLst>
              <a:ext uri="{FF2B5EF4-FFF2-40B4-BE49-F238E27FC236}">
                <a16:creationId xmlns:a16="http://schemas.microsoft.com/office/drawing/2014/main" id="{A6A12C49-0E2D-4D50-8164-FF03E06A9E37}"/>
              </a:ext>
            </a:extLst>
          </p:cNvPr>
          <p:cNvSpPr/>
          <p:nvPr/>
        </p:nvSpPr>
        <p:spPr>
          <a:xfrm>
            <a:off x="6160022" y="1318162"/>
            <a:ext cx="6055566" cy="686104"/>
          </a:xfrm>
          <a:prstGeom prst="rect">
            <a:avLst/>
          </a:prstGeom>
          <a:solidFill>
            <a:srgbClr val="004C79">
              <a:alpha val="80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lnSpc>
                <a:spcPct val="80000"/>
              </a:lnSpc>
              <a:defRPr sz="4000" b="1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pPr>
            <a:endParaRPr sz="2000" b="1" kern="0" cap="all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  <a:sym typeface="Baskerville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B2AA8A-2CD5-4866-9A22-D30ECADDF692}"/>
              </a:ext>
            </a:extLst>
          </p:cNvPr>
          <p:cNvCxnSpPr/>
          <p:nvPr/>
        </p:nvCxnSpPr>
        <p:spPr>
          <a:xfrm>
            <a:off x="6096000" y="2121408"/>
            <a:ext cx="0" cy="405902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59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>
            <a:extLst>
              <a:ext uri="{FF2B5EF4-FFF2-40B4-BE49-F238E27FC236}">
                <a16:creationId xmlns:a16="http://schemas.microsoft.com/office/drawing/2014/main" id="{48F768AE-36D4-4D86-832D-8420C1044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71" y="547467"/>
            <a:ext cx="10842455" cy="667667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>
            <a:defPPr>
              <a:defRPr lang="zh-CN"/>
            </a:defPPr>
            <a:lvl1pPr>
              <a:lnSpc>
                <a:spcPct val="80000"/>
              </a:lnSpc>
              <a:spcBef>
                <a:spcPct val="0"/>
              </a:spcBef>
              <a:defRPr kumimoji="1" sz="4400" b="1" cap="all" spc="100">
                <a:solidFill>
                  <a:srgbClr val="024F7C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742950" indent="-285750"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dirty="0"/>
              <a:t>隱私權</a:t>
            </a:r>
            <a:r>
              <a:rPr lang="zh-TW" altLang="en-US"/>
              <a:t>的處理</a:t>
            </a:r>
            <a:endParaRPr lang="en-US" altLang="zh-TW" dirty="0"/>
          </a:p>
        </p:txBody>
      </p:sp>
      <p:pic>
        <p:nvPicPr>
          <p:cNvPr id="1026" name="Picture 2" descr="查看來源圖片">
            <a:extLst>
              <a:ext uri="{FF2B5EF4-FFF2-40B4-BE49-F238E27FC236}">
                <a16:creationId xmlns:a16="http://schemas.microsoft.com/office/drawing/2014/main" id="{1A3C3093-AAC9-436A-AA48-7F38BF12F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88" y="2127250"/>
            <a:ext cx="1669895" cy="156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567A119-0BE1-4298-8467-108F7F6E91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31" y="4428553"/>
            <a:ext cx="2203208" cy="146880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0D40E2A-E6C8-41F8-8F49-D6C02D492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10" y="2348964"/>
            <a:ext cx="3092985" cy="309298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22EFFA5-1508-474C-9076-0DC51E033909}"/>
              </a:ext>
            </a:extLst>
          </p:cNvPr>
          <p:cNvSpPr/>
          <p:nvPr/>
        </p:nvSpPr>
        <p:spPr>
          <a:xfrm>
            <a:off x="7523706" y="2534265"/>
            <a:ext cx="2265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公領域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B75CB-24BE-4016-9616-4808E60151A9}"/>
              </a:ext>
            </a:extLst>
          </p:cNvPr>
          <p:cNvSpPr/>
          <p:nvPr/>
        </p:nvSpPr>
        <p:spPr>
          <a:xfrm>
            <a:off x="7655786" y="4046585"/>
            <a:ext cx="22653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私領域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B358E8-4F50-4BC5-9B5F-9C1A1D1EEF67}"/>
              </a:ext>
            </a:extLst>
          </p:cNvPr>
          <p:cNvSpPr txBox="1"/>
          <p:nvPr/>
        </p:nvSpPr>
        <p:spPr>
          <a:xfrm>
            <a:off x="10884901" y="2534265"/>
            <a:ext cx="1088760" cy="229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285750" indent="-285750">
              <a:lnSpc>
                <a:spcPts val="28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kumimoji="0" sz="2400">
                <a:solidFill>
                  <a:srgbClr val="005182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dirty="0"/>
              <a:t>不秀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不傳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不存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5D202C-46BE-4D50-9F61-CDA22D6708F4}"/>
              </a:ext>
            </a:extLst>
          </p:cNvPr>
          <p:cNvSpPr txBox="1"/>
          <p:nvPr/>
        </p:nvSpPr>
        <p:spPr>
          <a:xfrm>
            <a:off x="8131878" y="336737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/>
              <a:t>三不</a:t>
            </a:r>
          </a:p>
        </p:txBody>
      </p:sp>
    </p:spTree>
    <p:extLst>
      <p:ext uri="{BB962C8B-B14F-4D97-AF65-F5344CB8AC3E}">
        <p14:creationId xmlns:p14="http://schemas.microsoft.com/office/powerpoint/2010/main" val="126275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5D0B3AC3-89C4-4422-8719-77EFF1ECAFB9}"/>
              </a:ext>
            </a:extLst>
          </p:cNvPr>
          <p:cNvSpPr/>
          <p:nvPr/>
        </p:nvSpPr>
        <p:spPr>
          <a:xfrm>
            <a:off x="0" y="2821518"/>
            <a:ext cx="264584" cy="958849"/>
          </a:xfrm>
          <a:prstGeom prst="rect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zh-TW" altLang="en-US" sz="2400">
              <a:solidFill>
                <a:srgbClr val="FFFFFF"/>
              </a:solidFill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ED3D2999-BB4C-4A6D-8DE6-BA4883483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r="8965"/>
          <a:stretch>
            <a:fillRect/>
          </a:stretch>
        </p:blipFill>
        <p:spPr bwMode="auto">
          <a:xfrm>
            <a:off x="6881285" y="0"/>
            <a:ext cx="531071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4">
            <a:extLst>
              <a:ext uri="{FF2B5EF4-FFF2-40B4-BE49-F238E27FC236}">
                <a16:creationId xmlns:a16="http://schemas.microsoft.com/office/drawing/2014/main" id="{07C5B02A-8458-438C-94DE-F646AFA6B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1437" y="423008"/>
            <a:ext cx="3824817" cy="510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14313" indent="-2143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471488" indent="-128588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TW" altLang="en-US" sz="1333" b="1" dirty="0">
                <a:solidFill>
                  <a:srgbClr val="004C79"/>
                </a:solidFill>
                <a:latin typeface="新細明體" panose="02020500000000000000" pitchFamily="18" charset="-120"/>
                <a:cs typeface="Arial" panose="020B0604020202020204" pitchFamily="34" charset="0"/>
              </a:rPr>
              <a:t>目前職務及職稱：</a:t>
            </a:r>
            <a:endParaRPr lang="en-US" altLang="zh-TW" sz="1333" b="1" dirty="0">
              <a:solidFill>
                <a:srgbClr val="004C79"/>
              </a:solidFill>
              <a:latin typeface="新細明體" panose="02020500000000000000" pitchFamily="18" charset="-12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耐能智慧科技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產品技術行銷協理</a:t>
            </a: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p"/>
            </a:pPr>
            <a:endParaRPr lang="en-US" altLang="zh-TW" sz="1333" b="1" dirty="0">
              <a:solidFill>
                <a:srgbClr val="004C79"/>
              </a:solidFill>
              <a:latin typeface="新細明體" panose="02020500000000000000" pitchFamily="18" charset="-12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TW" altLang="en-US" sz="1333" b="1" dirty="0">
                <a:solidFill>
                  <a:srgbClr val="004C79"/>
                </a:solidFill>
                <a:latin typeface="新細明體" panose="02020500000000000000" pitchFamily="18" charset="-120"/>
                <a:cs typeface="Arial" panose="020B0604020202020204" pitchFamily="34" charset="0"/>
              </a:rPr>
              <a:t>工作經歷：</a:t>
            </a:r>
            <a:endParaRPr lang="en-US" altLang="zh-TW" sz="1333" b="1" dirty="0">
              <a:solidFill>
                <a:srgbClr val="004C79"/>
              </a:solidFill>
              <a:latin typeface="新細明體" panose="02020500000000000000" pitchFamily="18" charset="-12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擎展科技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研發處長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曜鵬科技產品開發處處長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晨星半導體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Smart Camera BU </a:t>
            </a: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總經理室特助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200" dirty="0" err="1">
                <a:latin typeface="Arial" panose="020B0604020202020204" pitchFamily="34" charset="0"/>
                <a:cs typeface="Arial" panose="020B0604020202020204" pitchFamily="34" charset="0"/>
              </a:rPr>
              <a:t>Tibame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客座講師</a:t>
            </a: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資策會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共創學堂客座講師</a:t>
            </a: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競賽評審</a:t>
            </a: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200" dirty="0" err="1">
                <a:latin typeface="Arial" panose="020B0604020202020204" pitchFamily="34" charset="0"/>
                <a:cs typeface="Arial" panose="020B0604020202020204" pitchFamily="34" charset="0"/>
              </a:rPr>
              <a:t>Cupoy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線上知識特助</a:t>
            </a: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TW" altLang="en-US" sz="1333" b="1" dirty="0">
                <a:solidFill>
                  <a:srgbClr val="004C79"/>
                </a:solidFill>
                <a:latin typeface="新細明體" panose="02020500000000000000" pitchFamily="18" charset="-120"/>
                <a:cs typeface="Arial" panose="020B0604020202020204" pitchFamily="34" charset="0"/>
              </a:rPr>
              <a:t>學歷：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逢甲資工系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台灣人工智慧學校技術領袖班一期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台北科技大學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EMBA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p"/>
            </a:pPr>
            <a:endParaRPr lang="en-US" altLang="zh-TW" sz="1333" b="1" dirty="0">
              <a:solidFill>
                <a:srgbClr val="004C79"/>
              </a:solidFill>
              <a:latin typeface="新細明體" panose="02020500000000000000" pitchFamily="18" charset="-120"/>
              <a:cs typeface="Arial" panose="020B0604020202020204" pitchFamily="34" charset="0"/>
            </a:endParaRPr>
          </a:p>
          <a:p>
            <a:pPr lvl="1">
              <a:spcBef>
                <a:spcPct val="0"/>
              </a:spcBef>
              <a:buFont typeface="Wingdings" panose="05000000000000000000" pitchFamily="2" charset="2"/>
              <a:buChar char="p"/>
            </a:pPr>
            <a:endParaRPr lang="en-US" altLang="zh-TW" sz="800" b="1" dirty="0">
              <a:solidFill>
                <a:srgbClr val="004C79"/>
              </a:solidFill>
              <a:latin typeface="新細明體" panose="02020500000000000000" pitchFamily="18" charset="-12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zh-TW" altLang="en-US" sz="1333" b="1" dirty="0">
                <a:solidFill>
                  <a:srgbClr val="004C79"/>
                </a:solidFill>
                <a:latin typeface="新細明體" panose="02020500000000000000" pitchFamily="18" charset="-120"/>
                <a:cs typeface="Arial" panose="020B0604020202020204" pitchFamily="34" charset="0"/>
              </a:rPr>
              <a:t>專長：</a:t>
            </a:r>
            <a:endParaRPr lang="en-US" altLang="zh-TW" sz="1333" b="1" dirty="0">
              <a:solidFill>
                <a:srgbClr val="004C79"/>
              </a:solidFill>
              <a:latin typeface="新細明體" panose="02020500000000000000" pitchFamily="18" charset="-12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軟體技術與產品發展方向</a:t>
            </a: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專案產品規劃</a:t>
            </a:r>
            <a:r>
              <a:rPr lang="en-US" altLang="zh-TW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TW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技術行銷</a:t>
            </a: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3" name="圖片 2">
            <a:extLst>
              <a:ext uri="{FF2B5EF4-FFF2-40B4-BE49-F238E27FC236}">
                <a16:creationId xmlns:a16="http://schemas.microsoft.com/office/drawing/2014/main" id="{6D9F1E34-E8AB-45DB-B82E-1DD66CEED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2263905" cy="235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1AC311-6D38-4E71-9E8B-369A4DDB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7D90A2-0076-41CC-BB6F-117746430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69FF20-FEC3-44F3-91BE-9C03A60C12FD}" type="slidenum">
              <a:rPr kumimoji="0" lang="zh-TW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t>20</a:t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4760FA-CE43-43E5-AD07-E153342B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8"/>
            <a:ext cx="12192000" cy="685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41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7012" y="549458"/>
            <a:ext cx="5751957" cy="67517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wrap="square" lIns="120000" tIns="60000" rIns="120000" bIns="60000" rtlCol="0" anchor="ctr">
            <a:sp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kumimoji="1" lang="zh-TW" altLang="en-US" sz="4000" b="1" dirty="0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j-cs"/>
              </a:rPr>
              <a:t>現在進行式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58BD761-8A54-479C-84AA-E8BE9CB75260}"/>
              </a:ext>
            </a:extLst>
          </p:cNvPr>
          <p:cNvGrpSpPr/>
          <p:nvPr/>
        </p:nvGrpSpPr>
        <p:grpSpPr>
          <a:xfrm>
            <a:off x="2124383" y="1801703"/>
            <a:ext cx="8747473" cy="782942"/>
            <a:chOff x="0" y="13094"/>
            <a:chExt cx="6513603" cy="1078008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A1A38B7C-E222-49E8-A1D1-F123F63BB317}"/>
                </a:ext>
              </a:extLst>
            </p:cNvPr>
            <p:cNvSpPr/>
            <p:nvPr/>
          </p:nvSpPr>
          <p:spPr>
            <a:xfrm>
              <a:off x="0" y="13094"/>
              <a:ext cx="6513603" cy="1078008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矩形: 圓角 4">
              <a:extLst>
                <a:ext uri="{FF2B5EF4-FFF2-40B4-BE49-F238E27FC236}">
                  <a16:creationId xmlns:a16="http://schemas.microsoft.com/office/drawing/2014/main" id="{530005FB-60C9-41FB-9DB7-283F1CD2C12B}"/>
                </a:ext>
              </a:extLst>
            </p:cNvPr>
            <p:cNvSpPr txBox="1"/>
            <p:nvPr/>
          </p:nvSpPr>
          <p:spPr>
            <a:xfrm>
              <a:off x="52624" y="65718"/>
              <a:ext cx="6408355" cy="9727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r>
                <a:rPr lang="zh-TW" altLang="en-US" sz="2000" b="1" dirty="0"/>
                <a:t>數據到模型</a:t>
              </a:r>
              <a:endParaRPr lang="zh-TW" altLang="en-US" sz="2000" dirty="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B6B6D686-B38F-4A7C-9EF2-930E7DEBBAEE}"/>
              </a:ext>
            </a:extLst>
          </p:cNvPr>
          <p:cNvGrpSpPr/>
          <p:nvPr/>
        </p:nvGrpSpPr>
        <p:grpSpPr>
          <a:xfrm>
            <a:off x="2124382" y="3539884"/>
            <a:ext cx="8747473" cy="782942"/>
            <a:chOff x="0" y="13094"/>
            <a:chExt cx="6513603" cy="1078008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36D1A5AF-8A81-4401-97EF-16AB44970071}"/>
                </a:ext>
              </a:extLst>
            </p:cNvPr>
            <p:cNvSpPr/>
            <p:nvPr/>
          </p:nvSpPr>
          <p:spPr>
            <a:xfrm>
              <a:off x="0" y="13094"/>
              <a:ext cx="6513603" cy="1078008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矩形: 圓角 4">
              <a:extLst>
                <a:ext uri="{FF2B5EF4-FFF2-40B4-BE49-F238E27FC236}">
                  <a16:creationId xmlns:a16="http://schemas.microsoft.com/office/drawing/2014/main" id="{D68D5BD2-A367-454D-ABDF-1DE2C8F1EB78}"/>
                </a:ext>
              </a:extLst>
            </p:cNvPr>
            <p:cNvSpPr txBox="1"/>
            <p:nvPr/>
          </p:nvSpPr>
          <p:spPr>
            <a:xfrm>
              <a:off x="52624" y="65718"/>
              <a:ext cx="6408355" cy="9727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r>
                <a:rPr lang="zh-TW" altLang="en-US" sz="2000" b="1" dirty="0"/>
                <a:t>模型到模型</a:t>
              </a:r>
              <a:endParaRPr lang="zh-TW" altLang="en-US" sz="2000"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B49D0A0-3695-48C0-AFC8-8F2D852ED604}"/>
              </a:ext>
            </a:extLst>
          </p:cNvPr>
          <p:cNvGrpSpPr/>
          <p:nvPr/>
        </p:nvGrpSpPr>
        <p:grpSpPr>
          <a:xfrm>
            <a:off x="2124381" y="5352653"/>
            <a:ext cx="8747473" cy="860849"/>
            <a:chOff x="0" y="13094"/>
            <a:chExt cx="6513603" cy="1078008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83650DED-9879-410B-9275-3F43E844A625}"/>
                </a:ext>
              </a:extLst>
            </p:cNvPr>
            <p:cNvSpPr/>
            <p:nvPr/>
          </p:nvSpPr>
          <p:spPr>
            <a:xfrm>
              <a:off x="0" y="13094"/>
              <a:ext cx="6513603" cy="1078008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矩形: 圓角 4">
              <a:extLst>
                <a:ext uri="{FF2B5EF4-FFF2-40B4-BE49-F238E27FC236}">
                  <a16:creationId xmlns:a16="http://schemas.microsoft.com/office/drawing/2014/main" id="{6EF35839-7F00-47AC-A64D-8662E5BFE6DB}"/>
                </a:ext>
              </a:extLst>
            </p:cNvPr>
            <p:cNvSpPr txBox="1"/>
            <p:nvPr/>
          </p:nvSpPr>
          <p:spPr>
            <a:xfrm>
              <a:off x="52624" y="65718"/>
              <a:ext cx="6408355" cy="9727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r>
                <a:rPr lang="zh-TW" altLang="en-US" sz="2000" b="1" dirty="0"/>
                <a:t>感知認知由</a:t>
              </a:r>
              <a:r>
                <a:rPr lang="en-US" altLang="zh-TW" sz="2000" b="1" dirty="0"/>
                <a:t>AI</a:t>
              </a:r>
              <a:r>
                <a:rPr lang="zh-TW" altLang="en-US" sz="2000" b="1" dirty="0"/>
                <a:t>執行</a:t>
              </a:r>
              <a:endParaRPr lang="zh-TW" altLang="en-US" sz="2000" dirty="0"/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7430A-75BC-4ABF-BB53-67E19A172C7A}"/>
              </a:ext>
            </a:extLst>
          </p:cNvPr>
          <p:cNvSpPr txBox="1">
            <a:spLocks/>
          </p:cNvSpPr>
          <p:nvPr/>
        </p:nvSpPr>
        <p:spPr>
          <a:xfrm>
            <a:off x="2394028" y="2510057"/>
            <a:ext cx="8747473" cy="98924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711200">
              <a:spcBef>
                <a:spcPct val="0"/>
              </a:spcBef>
              <a:spcAft>
                <a:spcPct val="20000"/>
              </a:spcAft>
              <a:buNone/>
            </a:pPr>
            <a:r>
              <a:rPr lang="zh-TW" altLang="en-US" sz="2000" dirty="0">
                <a:solidFill>
                  <a:srgbClr val="2E2B21">
                    <a:hueOff val="0"/>
                    <a:satOff val="0"/>
                    <a:lumOff val="0"/>
                    <a:alphaOff val="0"/>
                  </a:srgbClr>
                </a:solidFill>
                <a:latin typeface="Tw Cen MT" panose="020B0602020104020603"/>
                <a:ea typeface="微軟正黑體" panose="020B0604030504040204" pitchFamily="34" charset="-120"/>
              </a:rPr>
              <a:t>如何從把數據轉換成可執行的模型</a:t>
            </a:r>
            <a:endParaRPr lang="zh-TW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042422-EACB-4C34-BB20-B27C4C84189F}"/>
              </a:ext>
            </a:extLst>
          </p:cNvPr>
          <p:cNvSpPr/>
          <p:nvPr/>
        </p:nvSpPr>
        <p:spPr>
          <a:xfrm>
            <a:off x="2394029" y="4545981"/>
            <a:ext cx="8963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這塊的研究方向在於如何精簡模型的大小，通過直接壓縮或是更精巧的模型設計，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452916-2417-4A82-B158-1FCBE31C8AE7}"/>
              </a:ext>
            </a:extLst>
          </p:cNvPr>
          <p:cNvSpPr/>
          <p:nvPr/>
        </p:nvSpPr>
        <p:spPr>
          <a:xfrm>
            <a:off x="2032775" y="6255525"/>
            <a:ext cx="9469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TW" altLang="en-US" dirty="0"/>
              <a:t>肢體語言取代傳統的控制器 </a:t>
            </a:r>
          </a:p>
        </p:txBody>
      </p:sp>
    </p:spTree>
    <p:extLst>
      <p:ext uri="{BB962C8B-B14F-4D97-AF65-F5344CB8AC3E}">
        <p14:creationId xmlns:p14="http://schemas.microsoft.com/office/powerpoint/2010/main" val="3374958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22684B-73FA-4D75-A8AC-7377CDAE9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69FF20-FEC3-44F3-91BE-9C03A60C12FD}" type="slidenum">
              <a:rPr kumimoji="0" lang="zh-TW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t>22</a:t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4" name="The Internet of Things presents â LikeABosch">
            <a:hlinkClick r:id="" action="ppaction://media"/>
            <a:extLst>
              <a:ext uri="{FF2B5EF4-FFF2-40B4-BE49-F238E27FC236}">
                <a16:creationId xmlns:a16="http://schemas.microsoft.com/office/drawing/2014/main" id="{D5B2E4CA-B2DE-4715-8F7C-D415F92C14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4454" y="380999"/>
            <a:ext cx="10114846" cy="568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1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EEC92E-6A36-4010-A541-76C944FE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15" y="599683"/>
            <a:ext cx="10515600" cy="67517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/>
          <a:p>
            <a:r>
              <a:rPr kumimoji="1" lang="en-US" altLang="zh-TW" sz="4000" b="1" dirty="0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NPU - Edge AI </a:t>
            </a:r>
            <a:r>
              <a:rPr kumimoji="1" lang="zh-TW" altLang="en-US" sz="4000" b="1" dirty="0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做環保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BC6B33-5D0F-4730-AEED-600C01190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15" y="1979803"/>
            <a:ext cx="3784600" cy="263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E67128-692E-49D7-BB45-4705CA7134EE}"/>
              </a:ext>
            </a:extLst>
          </p:cNvPr>
          <p:cNvSpPr/>
          <p:nvPr/>
        </p:nvSpPr>
        <p:spPr>
          <a:xfrm>
            <a:off x="8742017" y="6408531"/>
            <a:ext cx="3449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資料</a:t>
            </a:r>
            <a:r>
              <a:rPr lang="en-US" altLang="zh-TW" dirty="0">
                <a:solidFill>
                  <a:srgbClr val="000000"/>
                </a:solidFill>
                <a:latin typeface="Century Gothic" panose="020B0502020202020204" pitchFamily="34" charset="0"/>
              </a:rPr>
              <a:t>/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圖片來源：</a:t>
            </a:r>
            <a:r>
              <a:rPr lang="en-US" altLang="zh-TW" dirty="0">
                <a:solidFill>
                  <a:srgbClr val="000000"/>
                </a:solidFill>
                <a:latin typeface="Century Gothic" panose="020B0502020202020204" pitchFamily="34" charset="0"/>
              </a:rPr>
              <a:t>Google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圖片</a:t>
            </a:r>
            <a:endParaRPr lang="zh-TW" altLang="en-US" dirty="0"/>
          </a:p>
        </p:txBody>
      </p:sp>
      <p:pic>
        <p:nvPicPr>
          <p:cNvPr id="1028" name="Picture 4" descr="「智慧農業」的圖片搜尋結果">
            <a:extLst>
              <a:ext uri="{FF2B5EF4-FFF2-40B4-BE49-F238E27FC236}">
                <a16:creationId xmlns:a16="http://schemas.microsoft.com/office/drawing/2014/main" id="{5B618DCB-78B2-41C0-A49F-A027EFC41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378591"/>
            <a:ext cx="4487772" cy="278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63EFEA-6428-4FD8-A20C-04E6AEC9C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015" y="1979803"/>
            <a:ext cx="6273577" cy="4251325"/>
          </a:xfrm>
          <a:prstGeom prst="rect">
            <a:avLst/>
          </a:prstGeom>
        </p:spPr>
      </p:pic>
      <p:pic>
        <p:nvPicPr>
          <p:cNvPr id="1032" name="Picture 8" descr="「AI 環保」的圖片搜尋結果">
            <a:extLst>
              <a:ext uri="{FF2B5EF4-FFF2-40B4-BE49-F238E27FC236}">
                <a16:creationId xmlns:a16="http://schemas.microsoft.com/office/drawing/2014/main" id="{5FB68C62-0B2B-43DE-A1A4-C6C25BF51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315" y="1979803"/>
            <a:ext cx="5321958" cy="39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78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6160" y="598333"/>
            <a:ext cx="5751957" cy="63817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/>
          <a:p>
            <a:r>
              <a:rPr kumimoji="1" lang="zh-TW" altLang="en-US" sz="4000" b="1" dirty="0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未來進行式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58BD761-8A54-479C-84AA-E8BE9CB75260}"/>
              </a:ext>
            </a:extLst>
          </p:cNvPr>
          <p:cNvGrpSpPr/>
          <p:nvPr/>
        </p:nvGrpSpPr>
        <p:grpSpPr>
          <a:xfrm>
            <a:off x="2124383" y="1801703"/>
            <a:ext cx="8747473" cy="782942"/>
            <a:chOff x="0" y="13094"/>
            <a:chExt cx="6513603" cy="1078008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A1A38B7C-E222-49E8-A1D1-F123F63BB317}"/>
                </a:ext>
              </a:extLst>
            </p:cNvPr>
            <p:cNvSpPr/>
            <p:nvPr/>
          </p:nvSpPr>
          <p:spPr>
            <a:xfrm>
              <a:off x="0" y="13094"/>
              <a:ext cx="6513603" cy="1078008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矩形: 圓角 4">
              <a:extLst>
                <a:ext uri="{FF2B5EF4-FFF2-40B4-BE49-F238E27FC236}">
                  <a16:creationId xmlns:a16="http://schemas.microsoft.com/office/drawing/2014/main" id="{530005FB-60C9-41FB-9DB7-283F1CD2C12B}"/>
                </a:ext>
              </a:extLst>
            </p:cNvPr>
            <p:cNvSpPr txBox="1"/>
            <p:nvPr/>
          </p:nvSpPr>
          <p:spPr>
            <a:xfrm>
              <a:off x="52624" y="65718"/>
              <a:ext cx="6408355" cy="9727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r>
                <a:rPr lang="zh-TW" altLang="en-US" sz="2000" b="1" dirty="0"/>
                <a:t>大數據到小數據</a:t>
              </a:r>
              <a:endParaRPr lang="zh-TW" altLang="en-US" sz="2000" dirty="0"/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B6B6D686-B38F-4A7C-9EF2-930E7DEBBAEE}"/>
              </a:ext>
            </a:extLst>
          </p:cNvPr>
          <p:cNvGrpSpPr/>
          <p:nvPr/>
        </p:nvGrpSpPr>
        <p:grpSpPr>
          <a:xfrm>
            <a:off x="2124382" y="3539884"/>
            <a:ext cx="8747473" cy="782942"/>
            <a:chOff x="0" y="13094"/>
            <a:chExt cx="6513603" cy="1078008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36D1A5AF-8A81-4401-97EF-16AB44970071}"/>
                </a:ext>
              </a:extLst>
            </p:cNvPr>
            <p:cNvSpPr/>
            <p:nvPr/>
          </p:nvSpPr>
          <p:spPr>
            <a:xfrm>
              <a:off x="0" y="13094"/>
              <a:ext cx="6513603" cy="1078008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矩形: 圓角 4">
              <a:extLst>
                <a:ext uri="{FF2B5EF4-FFF2-40B4-BE49-F238E27FC236}">
                  <a16:creationId xmlns:a16="http://schemas.microsoft.com/office/drawing/2014/main" id="{D68D5BD2-A367-454D-ABDF-1DE2C8F1EB78}"/>
                </a:ext>
              </a:extLst>
            </p:cNvPr>
            <p:cNvSpPr txBox="1"/>
            <p:nvPr/>
          </p:nvSpPr>
          <p:spPr>
            <a:xfrm>
              <a:off x="52624" y="65718"/>
              <a:ext cx="6408355" cy="9727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r>
                <a:rPr lang="zh-TW" altLang="en-US" sz="2000" b="1" dirty="0"/>
                <a:t>從大模型到小模型</a:t>
              </a:r>
              <a:r>
                <a:rPr lang="en-US" altLang="zh-TW" sz="2000" b="1" dirty="0"/>
                <a:t>, </a:t>
              </a:r>
              <a:r>
                <a:rPr lang="zh-TW" altLang="en-US" sz="2000" b="1" dirty="0"/>
                <a:t>單一模型 </a:t>
              </a:r>
              <a:r>
                <a:rPr lang="en-US" altLang="zh-TW" sz="2000" b="1" dirty="0"/>
                <a:t>~</a:t>
              </a:r>
              <a:r>
                <a:rPr lang="zh-TW" altLang="en-US" sz="2000" b="1" dirty="0"/>
                <a:t> 複合模型</a:t>
              </a:r>
              <a:endParaRPr lang="zh-TW" altLang="en-US" sz="2000"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4B49D0A0-3695-48C0-AFC8-8F2D852ED604}"/>
              </a:ext>
            </a:extLst>
          </p:cNvPr>
          <p:cNvGrpSpPr/>
          <p:nvPr/>
        </p:nvGrpSpPr>
        <p:grpSpPr>
          <a:xfrm>
            <a:off x="2124381" y="5352653"/>
            <a:ext cx="8747473" cy="860849"/>
            <a:chOff x="0" y="13094"/>
            <a:chExt cx="6513603" cy="1078008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83650DED-9879-410B-9275-3F43E844A625}"/>
                </a:ext>
              </a:extLst>
            </p:cNvPr>
            <p:cNvSpPr/>
            <p:nvPr/>
          </p:nvSpPr>
          <p:spPr>
            <a:xfrm>
              <a:off x="0" y="13094"/>
              <a:ext cx="6513603" cy="1078008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矩形: 圓角 4">
              <a:extLst>
                <a:ext uri="{FF2B5EF4-FFF2-40B4-BE49-F238E27FC236}">
                  <a16:creationId xmlns:a16="http://schemas.microsoft.com/office/drawing/2014/main" id="{6EF35839-7F00-47AC-A64D-8662E5BFE6DB}"/>
                </a:ext>
              </a:extLst>
            </p:cNvPr>
            <p:cNvSpPr txBox="1"/>
            <p:nvPr/>
          </p:nvSpPr>
          <p:spPr>
            <a:xfrm>
              <a:off x="52624" y="65718"/>
              <a:ext cx="6408355" cy="9727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r>
                <a:rPr lang="zh-TW" altLang="en-US" sz="2000" b="1" dirty="0"/>
                <a:t>從感知認知到理解決策</a:t>
              </a:r>
              <a:endParaRPr lang="zh-TW" altLang="en-US" sz="2000" dirty="0"/>
            </a:p>
          </p:txBody>
        </p:sp>
      </p:grp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3267430A-75BC-4ABF-BB53-67E19A172C7A}"/>
              </a:ext>
            </a:extLst>
          </p:cNvPr>
          <p:cNvSpPr txBox="1">
            <a:spLocks/>
          </p:cNvSpPr>
          <p:nvPr/>
        </p:nvSpPr>
        <p:spPr>
          <a:xfrm>
            <a:off x="2394029" y="2730161"/>
            <a:ext cx="8747473" cy="98924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1" indent="-171450" defTabSz="711200"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zh-TW" altLang="en-US" sz="1600" dirty="0">
                <a:solidFill>
                  <a:srgbClr val="2E2B21">
                    <a:hueOff val="0"/>
                    <a:satOff val="0"/>
                    <a:lumOff val="0"/>
                    <a:alphaOff val="0"/>
                  </a:srgbClr>
                </a:solidFill>
                <a:latin typeface="Tw Cen MT" panose="020B0602020104020603"/>
                <a:ea typeface="微軟正黑體" panose="020B0604030504040204" pitchFamily="34" charset="-120"/>
              </a:rPr>
              <a:t>一個研究方向就是如何在數據缺失的條件下進行訓練，從無標註的數據裡進行學習，或者自動模擬（生成）數據進行訓練，目前特別火熱的</a:t>
            </a:r>
            <a:r>
              <a:rPr lang="en-US" altLang="zh-TW" sz="1600" dirty="0">
                <a:solidFill>
                  <a:srgbClr val="2E2B21">
                    <a:hueOff val="0"/>
                    <a:satOff val="0"/>
                    <a:lumOff val="0"/>
                    <a:alphaOff val="0"/>
                  </a:srgbClr>
                </a:solidFill>
                <a:latin typeface="Tw Cen MT" panose="020B0602020104020603"/>
                <a:ea typeface="微軟正黑體" panose="020B0604030504040204" pitchFamily="34" charset="-120"/>
              </a:rPr>
              <a:t>GANs</a:t>
            </a:r>
            <a:r>
              <a:rPr lang="zh-TW" altLang="en-US" sz="1600" dirty="0">
                <a:solidFill>
                  <a:srgbClr val="2E2B21">
                    <a:hueOff val="0"/>
                    <a:satOff val="0"/>
                    <a:lumOff val="0"/>
                    <a:alphaOff val="0"/>
                  </a:srgbClr>
                </a:solidFill>
                <a:latin typeface="Tw Cen MT" panose="020B0602020104020603"/>
                <a:ea typeface="微軟正黑體" panose="020B0604030504040204" pitchFamily="34" charset="-120"/>
              </a:rPr>
              <a:t>就是一種數據生成模型。</a:t>
            </a:r>
          </a:p>
          <a:p>
            <a:pPr lvl="1"/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C042422-EACB-4C34-BB20-B27C4C84189F}"/>
              </a:ext>
            </a:extLst>
          </p:cNvPr>
          <p:cNvSpPr/>
          <p:nvPr/>
        </p:nvSpPr>
        <p:spPr>
          <a:xfrm>
            <a:off x="2394029" y="4545981"/>
            <a:ext cx="8963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這塊的研究方向在於如何精簡模型的大小，通過直接壓縮或是更精巧的模型設計，通過移動終端的低功耗計算與雲計算之間的結合，使得在小模型上也能跑出大模型的效果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452916-2417-4A82-B158-1FCBE31C8AE7}"/>
              </a:ext>
            </a:extLst>
          </p:cNvPr>
          <p:cNvSpPr/>
          <p:nvPr/>
        </p:nvSpPr>
        <p:spPr>
          <a:xfrm>
            <a:off x="2032775" y="6255525"/>
            <a:ext cx="94699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TW" altLang="en-US" dirty="0"/>
              <a:t>人類智能在感知和認知的部分，比如視覺、聽覺，機器在一定限定條件下可以比人做得更快、更準、成本更低。</a:t>
            </a:r>
          </a:p>
        </p:txBody>
      </p:sp>
    </p:spTree>
    <p:extLst>
      <p:ext uri="{BB962C8B-B14F-4D97-AF65-F5344CB8AC3E}">
        <p14:creationId xmlns:p14="http://schemas.microsoft.com/office/powerpoint/2010/main" val="1992462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">
            <a:extLst>
              <a:ext uri="{FF2B5EF4-FFF2-40B4-BE49-F238E27FC236}">
                <a16:creationId xmlns:a16="http://schemas.microsoft.com/office/drawing/2014/main" id="{E59985FC-6342-471C-8187-1BB7FF1F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604" y="3136900"/>
            <a:ext cx="58324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5A944933-E3E7-444A-99E5-8B61CB74A49F}"/>
              </a:ext>
            </a:extLst>
          </p:cNvPr>
          <p:cNvGrpSpPr/>
          <p:nvPr/>
        </p:nvGrpSpPr>
        <p:grpSpPr>
          <a:xfrm>
            <a:off x="2051604" y="1548244"/>
            <a:ext cx="4222185" cy="1131456"/>
            <a:chOff x="2699304" y="2297544"/>
            <a:chExt cx="4222185" cy="1131456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638DB34-74F3-4487-80AC-201A387B9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7039" y="2400182"/>
              <a:ext cx="1314450" cy="942975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C34519F-7554-4A95-B3D5-A74B0B480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304" y="2409707"/>
              <a:ext cx="1666875" cy="93345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D10FFA8A-E55B-482F-A367-7B9E1E1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7008" y="2297544"/>
              <a:ext cx="1280031" cy="1131456"/>
            </a:xfrm>
            <a:prstGeom prst="rect">
              <a:avLst/>
            </a:prstGeom>
          </p:spPr>
        </p:pic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2A43EB-ED4C-459E-96D1-E8201392908E}"/>
              </a:ext>
            </a:extLst>
          </p:cNvPr>
          <p:cNvGrpSpPr/>
          <p:nvPr/>
        </p:nvGrpSpPr>
        <p:grpSpPr>
          <a:xfrm>
            <a:off x="2211225" y="4697156"/>
            <a:ext cx="6009474" cy="1131456"/>
            <a:chOff x="2858925" y="5446456"/>
            <a:chExt cx="6009474" cy="1131456"/>
          </a:xfrm>
        </p:grpSpPr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D208C522-B58B-4F98-A2F2-85516E09E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0079" y="5516188"/>
              <a:ext cx="1314450" cy="942975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86E0DE4-15FD-42DE-ADE7-F8CD69028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8925" y="5516188"/>
              <a:ext cx="1666875" cy="93345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5AF4A73E-EA3A-4399-A873-098163CC6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88368" y="5446456"/>
              <a:ext cx="1280031" cy="1131456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8687D3B9-A481-4DC7-ABB6-70D01366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9219" y="5474856"/>
              <a:ext cx="895350" cy="981075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5B7AD6B-4E7A-4EC1-BD10-FEA7A2B61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26664" y="5589905"/>
              <a:ext cx="666750" cy="514350"/>
            </a:xfrm>
            <a:prstGeom prst="rect">
              <a:avLst/>
            </a:prstGeom>
          </p:spPr>
        </p:pic>
      </p:grpSp>
      <p:sp>
        <p:nvSpPr>
          <p:cNvPr id="43010" name="文字方塊 10">
            <a:extLst>
              <a:ext uri="{FF2B5EF4-FFF2-40B4-BE49-F238E27FC236}">
                <a16:creationId xmlns:a16="http://schemas.microsoft.com/office/drawing/2014/main" id="{A662E3F5-501E-44C3-BA4F-88128FD53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55" y="577097"/>
            <a:ext cx="8572593" cy="6751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kumimoji="1" sz="4000" b="1" baseline="0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algn="ctr" eaLnBrk="0" fontAlgn="base" hangingPunct="0">
              <a:spcBef>
                <a:spcPct val="0"/>
              </a:spcBef>
              <a:spcAft>
                <a:spcPct val="0"/>
              </a:spcAft>
              <a:defRPr sz="5867">
                <a:latin typeface="Calibri" panose="020F0502020204030204" pitchFamily="34" charset="0"/>
                <a:ea typeface="PMingLiU" pitchFamily="18" charset="-120"/>
              </a:defRPr>
            </a:lvl2pPr>
            <a:lvl3pPr algn="ctr" eaLnBrk="0" fontAlgn="base" hangingPunct="0">
              <a:spcBef>
                <a:spcPct val="0"/>
              </a:spcBef>
              <a:spcAft>
                <a:spcPct val="0"/>
              </a:spcAft>
              <a:defRPr sz="5867">
                <a:latin typeface="Calibri" panose="020F0502020204030204" pitchFamily="34" charset="0"/>
                <a:ea typeface="PMingLiU" pitchFamily="18" charset="-120"/>
              </a:defRPr>
            </a:lvl3pPr>
            <a:lvl4pPr algn="ctr" eaLnBrk="0" fontAlgn="base" hangingPunct="0">
              <a:spcBef>
                <a:spcPct val="0"/>
              </a:spcBef>
              <a:spcAft>
                <a:spcPct val="0"/>
              </a:spcAft>
              <a:defRPr sz="5867">
                <a:latin typeface="Calibri" panose="020F0502020204030204" pitchFamily="34" charset="0"/>
                <a:ea typeface="PMingLiU" pitchFamily="18" charset="-120"/>
              </a:defRPr>
            </a:lvl4pPr>
            <a:lvl5pPr algn="ctr" eaLnBrk="0" fontAlgn="base" hangingPunct="0">
              <a:spcBef>
                <a:spcPct val="0"/>
              </a:spcBef>
              <a:spcAft>
                <a:spcPct val="0"/>
              </a:spcAft>
              <a:defRPr sz="5867">
                <a:latin typeface="Calibri" panose="020F0502020204030204" pitchFamily="34" charset="0"/>
                <a:ea typeface="PMingLiU" pitchFamily="18" charset="-120"/>
              </a:defRPr>
            </a:lvl5pPr>
            <a:lvl6pPr marL="609585" algn="ctr" fontAlgn="base">
              <a:spcBef>
                <a:spcPct val="0"/>
              </a:spcBef>
              <a:spcAft>
                <a:spcPct val="0"/>
              </a:spcAft>
              <a:defRPr sz="5867">
                <a:latin typeface="Calibri" panose="020F0502020204030204" pitchFamily="34" charset="0"/>
                <a:ea typeface="PMingLiU" pitchFamily="18" charset="-120"/>
              </a:defRPr>
            </a:lvl6pPr>
            <a:lvl7pPr marL="1219170" algn="ctr" fontAlgn="base">
              <a:spcBef>
                <a:spcPct val="0"/>
              </a:spcBef>
              <a:spcAft>
                <a:spcPct val="0"/>
              </a:spcAft>
              <a:defRPr sz="5867">
                <a:latin typeface="Calibri" panose="020F0502020204030204" pitchFamily="34" charset="0"/>
                <a:ea typeface="PMingLiU" pitchFamily="18" charset="-120"/>
              </a:defRPr>
            </a:lvl7pPr>
            <a:lvl8pPr marL="1828754" algn="ctr" fontAlgn="base">
              <a:spcBef>
                <a:spcPct val="0"/>
              </a:spcBef>
              <a:spcAft>
                <a:spcPct val="0"/>
              </a:spcAft>
              <a:defRPr sz="5867">
                <a:latin typeface="Calibri" panose="020F0502020204030204" pitchFamily="34" charset="0"/>
                <a:ea typeface="PMingLiU" pitchFamily="18" charset="-120"/>
              </a:defRPr>
            </a:lvl8pPr>
            <a:lvl9pPr marL="2438339" algn="ctr" fontAlgn="base">
              <a:spcBef>
                <a:spcPct val="0"/>
              </a:spcBef>
              <a:spcAft>
                <a:spcPct val="0"/>
              </a:spcAft>
              <a:defRPr sz="5867">
                <a:latin typeface="Calibri" panose="020F0502020204030204" pitchFamily="34" charset="0"/>
                <a:ea typeface="PMingLiU" pitchFamily="18" charset="-120"/>
              </a:defRPr>
            </a:lvl9pPr>
          </a:lstStyle>
          <a:p>
            <a:r>
              <a:rPr lang="zh-TW" altLang="en-US" dirty="0"/>
              <a:t>未來進行式</a:t>
            </a:r>
            <a:r>
              <a:rPr lang="en-US" altLang="zh-TW" dirty="0"/>
              <a:t>– </a:t>
            </a:r>
            <a:r>
              <a:rPr lang="zh-TW" altLang="en-US" dirty="0"/>
              <a:t>結合雲端的趨勢</a:t>
            </a:r>
            <a:endParaRPr lang="en-US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F91082A-3FD1-4E4B-85F3-F77DED30345C}"/>
              </a:ext>
            </a:extLst>
          </p:cNvPr>
          <p:cNvSpPr txBox="1"/>
          <p:nvPr/>
        </p:nvSpPr>
        <p:spPr>
          <a:xfrm>
            <a:off x="8898639" y="4881369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Sync.</a:t>
            </a:r>
            <a:endParaRPr lang="zh-TW" altLang="en-US" sz="2400" b="1" dirty="0"/>
          </a:p>
        </p:txBody>
      </p:sp>
      <p:pic>
        <p:nvPicPr>
          <p:cNvPr id="1026" name="Picture 2" descr="HoloLens 2 耳機的側角視圖特寫">
            <a:extLst>
              <a:ext uri="{FF2B5EF4-FFF2-40B4-BE49-F238E27FC236}">
                <a16:creationId xmlns:a16="http://schemas.microsoft.com/office/drawing/2014/main" id="{BBB9537A-9BC1-4415-B849-5535A8BD2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322" y="5443855"/>
            <a:ext cx="3168352" cy="118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584455-0AE0-4852-BD2A-B09D5E07E554}"/>
              </a:ext>
            </a:extLst>
          </p:cNvPr>
          <p:cNvSpPr/>
          <p:nvPr/>
        </p:nvSpPr>
        <p:spPr>
          <a:xfrm>
            <a:off x="2895274" y="6422968"/>
            <a:ext cx="5442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9"/>
              </a:rPr>
              <a:t>https://www.microsoft.com/zh-hk/hololens/hardware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51824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xampp\htdocs\demo\kneron\_layout\簡報設計\image\logo.png">
            <a:extLst>
              <a:ext uri="{FF2B5EF4-FFF2-40B4-BE49-F238E27FC236}">
                <a16:creationId xmlns:a16="http://schemas.microsoft.com/office/drawing/2014/main" id="{33E5EB4C-25A6-442C-A3F9-1941B815F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033" y="2660651"/>
            <a:ext cx="1581151" cy="61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9">
            <a:extLst>
              <a:ext uri="{FF2B5EF4-FFF2-40B4-BE49-F238E27FC236}">
                <a16:creationId xmlns:a16="http://schemas.microsoft.com/office/drawing/2014/main" id="{B59B4818-0EE8-47FC-A57F-7D8625277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617" y="2546351"/>
            <a:ext cx="3009900" cy="173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zh-TW" sz="5335" b="1" dirty="0">
                <a:solidFill>
                  <a:schemeClr val="bg1"/>
                </a:solidFill>
                <a:cs typeface="Calibri" panose="020F0502020204030204" pitchFamily="34" charset="0"/>
              </a:rPr>
              <a:t>Thank You </a:t>
            </a:r>
            <a:endParaRPr kumimoji="0" lang="zh-TW" altLang="en-US" sz="5335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A77A15AF-F5CB-458B-AF43-E97188491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184" y="3560233"/>
            <a:ext cx="3839633" cy="45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9pPr>
          </a:lstStyle>
          <a:p>
            <a:pPr algn="ctr" eaLnBrk="1" hangingPunct="1">
              <a:lnSpc>
                <a:spcPts val="3000"/>
              </a:lnSpc>
              <a:spcBef>
                <a:spcPct val="0"/>
              </a:spcBef>
              <a:buFontTx/>
              <a:buNone/>
            </a:pPr>
            <a:r>
              <a:rPr kumimoji="0" lang="en-US" altLang="zh-TW" sz="2135" dirty="0">
                <a:solidFill>
                  <a:srgbClr val="0066A4"/>
                </a:solidFill>
                <a:cs typeface="Calibri" panose="020F0502020204030204" pitchFamily="34" charset="0"/>
              </a:rPr>
              <a:t>AI Everywhere</a:t>
            </a:r>
          </a:p>
        </p:txBody>
      </p:sp>
      <p:sp>
        <p:nvSpPr>
          <p:cNvPr id="5" name="矩形 12">
            <a:extLst>
              <a:ext uri="{FF2B5EF4-FFF2-40B4-BE49-F238E27FC236}">
                <a16:creationId xmlns:a16="http://schemas.microsoft.com/office/drawing/2014/main" id="{C693984B-BC1F-4A54-9DF2-9BF3BA292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184" y="5924551"/>
            <a:ext cx="3839633" cy="44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itchFamily="18" charset="-120"/>
              </a:defRPr>
            </a:lvl9pPr>
          </a:lstStyle>
          <a:p>
            <a:pPr algn="ctr" eaLnBrk="1" hangingPunct="1">
              <a:lnSpc>
                <a:spcPts val="3000"/>
              </a:lnSpc>
              <a:spcBef>
                <a:spcPct val="0"/>
              </a:spcBef>
              <a:buFontTx/>
              <a:buNone/>
            </a:pPr>
            <a:r>
              <a:rPr kumimoji="0" lang="en-US" altLang="zh-TW" sz="1865" b="1" dirty="0">
                <a:solidFill>
                  <a:srgbClr val="0066A4"/>
                </a:solidFill>
                <a:cs typeface="Calibri" panose="020F0502020204030204" pitchFamily="34" charset="0"/>
              </a:rPr>
              <a:t>www.kneron.com</a:t>
            </a:r>
          </a:p>
        </p:txBody>
      </p:sp>
      <p:sp>
        <p:nvSpPr>
          <p:cNvPr id="6" name="矩形 13">
            <a:extLst>
              <a:ext uri="{FF2B5EF4-FFF2-40B4-BE49-F238E27FC236}">
                <a16:creationId xmlns:a16="http://schemas.microsoft.com/office/drawing/2014/main" id="{A671F228-D1F7-4B2D-BAA2-39FFD0F92EFD}"/>
              </a:ext>
            </a:extLst>
          </p:cNvPr>
          <p:cNvSpPr/>
          <p:nvPr/>
        </p:nvSpPr>
        <p:spPr>
          <a:xfrm rot="5400000">
            <a:off x="9976909" y="3123141"/>
            <a:ext cx="61384" cy="673100"/>
          </a:xfrm>
          <a:prstGeom prst="rect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25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CustomShape 1">
            <a:extLst>
              <a:ext uri="{FF2B5EF4-FFF2-40B4-BE49-F238E27FC236}">
                <a16:creationId xmlns:a16="http://schemas.microsoft.com/office/drawing/2014/main" id="{985DCBF7-921D-411E-A886-362F972A4F2E}"/>
              </a:ext>
            </a:extLst>
          </p:cNvPr>
          <p:cNvSpPr/>
          <p:nvPr/>
        </p:nvSpPr>
        <p:spPr>
          <a:xfrm>
            <a:off x="575734" y="306918"/>
            <a:ext cx="10847917" cy="681567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sz="4267" b="1">
                <a:solidFill>
                  <a:srgbClr val="0066A4"/>
                </a:solidFill>
                <a:latin typeface="Arial" panose="020B0604020202020204" pitchFamily="34" charset="0"/>
              </a:rPr>
              <a:t>Kneron Edge AI Turn-key 解決方案</a:t>
            </a:r>
            <a:endParaRPr lang="en-US" altLang="zh-TW" sz="4267">
              <a:latin typeface="Arial" panose="020B0604020202020204" pitchFamily="34" charset="0"/>
            </a:endParaRPr>
          </a:p>
        </p:txBody>
      </p:sp>
      <p:sp>
        <p:nvSpPr>
          <p:cNvPr id="1294" name="CustomShape 2">
            <a:extLst>
              <a:ext uri="{FF2B5EF4-FFF2-40B4-BE49-F238E27FC236}">
                <a16:creationId xmlns:a16="http://schemas.microsoft.com/office/drawing/2014/main" id="{DF2A94B9-5253-4DC7-9609-9093C392D96B}"/>
              </a:ext>
            </a:extLst>
          </p:cNvPr>
          <p:cNvSpPr/>
          <p:nvPr/>
        </p:nvSpPr>
        <p:spPr>
          <a:xfrm>
            <a:off x="0" y="224367"/>
            <a:ext cx="264584" cy="768351"/>
          </a:xfrm>
          <a:prstGeom prst="rect">
            <a:avLst/>
          </a:prstGeom>
          <a:solidFill>
            <a:srgbClr val="004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3">
            <a:extLst>
              <a:ext uri="{FF2B5EF4-FFF2-40B4-BE49-F238E27FC236}">
                <a16:creationId xmlns:a16="http://schemas.microsoft.com/office/drawing/2014/main" id="{2B316B0E-90D5-4C3A-97D5-29DFB2C34443}"/>
              </a:ext>
            </a:extLst>
          </p:cNvPr>
          <p:cNvSpPr/>
          <p:nvPr/>
        </p:nvSpPr>
        <p:spPr>
          <a:xfrm>
            <a:off x="1320800" y="1005418"/>
            <a:ext cx="2187115" cy="5349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ts val="4000"/>
              </a:lnSpc>
              <a:spcBef>
                <a:spcPct val="0"/>
              </a:spcBef>
              <a:buNone/>
              <a:defRPr/>
            </a:pPr>
            <a:r>
              <a:rPr lang="en-US" altLang="zh-TW" sz="1733">
                <a:solidFill>
                  <a:srgbClr val="024F7C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一站式快速推向市場</a:t>
            </a:r>
            <a:endParaRPr lang="en-US" altLang="zh-TW" sz="1733">
              <a:latin typeface="Arial" panose="020B0604020202020204" pitchFamily="34" charset="0"/>
            </a:endParaRPr>
          </a:p>
        </p:txBody>
      </p:sp>
      <p:sp>
        <p:nvSpPr>
          <p:cNvPr id="1296" name="CustomShape 4">
            <a:extLst>
              <a:ext uri="{FF2B5EF4-FFF2-40B4-BE49-F238E27FC236}">
                <a16:creationId xmlns:a16="http://schemas.microsoft.com/office/drawing/2014/main" id="{8701EF34-B7D3-4603-AF98-7DA3B0ECB2E1}"/>
              </a:ext>
            </a:extLst>
          </p:cNvPr>
          <p:cNvSpPr/>
          <p:nvPr/>
        </p:nvSpPr>
        <p:spPr>
          <a:xfrm>
            <a:off x="5573185" y="1627718"/>
            <a:ext cx="2872316" cy="495511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3523" y="10800"/>
                </a:lnTo>
                <a:lnTo>
                  <a:pt x="0" y="21600"/>
                </a:lnTo>
                <a:lnTo>
                  <a:pt x="8079" y="21600"/>
                </a:lnTo>
                <a:lnTo>
                  <a:pt x="21600" y="10800"/>
                </a:lnTo>
                <a:lnTo>
                  <a:pt x="80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7" name="CustomShape 5">
            <a:extLst>
              <a:ext uri="{FF2B5EF4-FFF2-40B4-BE49-F238E27FC236}">
                <a16:creationId xmlns:a16="http://schemas.microsoft.com/office/drawing/2014/main" id="{6C7C3FC6-14D8-4D6A-917B-1B1968985660}"/>
              </a:ext>
            </a:extLst>
          </p:cNvPr>
          <p:cNvSpPr/>
          <p:nvPr/>
        </p:nvSpPr>
        <p:spPr>
          <a:xfrm>
            <a:off x="1198034" y="4677834"/>
            <a:ext cx="5670551" cy="80856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19368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8" name="CustomShape 6">
            <a:extLst>
              <a:ext uri="{FF2B5EF4-FFF2-40B4-BE49-F238E27FC236}">
                <a16:creationId xmlns:a16="http://schemas.microsoft.com/office/drawing/2014/main" id="{FB9457C0-28E4-4A43-B4D0-33501549DDF2}"/>
              </a:ext>
            </a:extLst>
          </p:cNvPr>
          <p:cNvSpPr/>
          <p:nvPr/>
        </p:nvSpPr>
        <p:spPr>
          <a:xfrm>
            <a:off x="1198033" y="5655733"/>
            <a:ext cx="4961467" cy="80645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1904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9" name="CustomShape 7">
            <a:extLst>
              <a:ext uri="{FF2B5EF4-FFF2-40B4-BE49-F238E27FC236}">
                <a16:creationId xmlns:a16="http://schemas.microsoft.com/office/drawing/2014/main" id="{11BCA0FD-1EC8-4955-9972-E85DDE255A11}"/>
              </a:ext>
            </a:extLst>
          </p:cNvPr>
          <p:cNvSpPr/>
          <p:nvPr/>
        </p:nvSpPr>
        <p:spPr>
          <a:xfrm>
            <a:off x="1198034" y="3702052"/>
            <a:ext cx="6087533" cy="80644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0560" y="21600"/>
                </a:lnTo>
                <a:lnTo>
                  <a:pt x="21600" y="10800"/>
                </a:lnTo>
                <a:lnTo>
                  <a:pt x="2056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0" name="CustomShape 8">
            <a:extLst>
              <a:ext uri="{FF2B5EF4-FFF2-40B4-BE49-F238E27FC236}">
                <a16:creationId xmlns:a16="http://schemas.microsoft.com/office/drawing/2014/main" id="{6699100B-56F5-49B2-A5D2-DA53085B0941}"/>
              </a:ext>
            </a:extLst>
          </p:cNvPr>
          <p:cNvSpPr/>
          <p:nvPr/>
        </p:nvSpPr>
        <p:spPr>
          <a:xfrm>
            <a:off x="1198034" y="2726267"/>
            <a:ext cx="5670551" cy="80645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936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1" name="CustomShape 9">
            <a:extLst>
              <a:ext uri="{FF2B5EF4-FFF2-40B4-BE49-F238E27FC236}">
                <a16:creationId xmlns:a16="http://schemas.microsoft.com/office/drawing/2014/main" id="{27E37B59-00D7-4BBC-B7A9-948C4E4171B6}"/>
              </a:ext>
            </a:extLst>
          </p:cNvPr>
          <p:cNvSpPr/>
          <p:nvPr/>
        </p:nvSpPr>
        <p:spPr>
          <a:xfrm>
            <a:off x="1198033" y="1748367"/>
            <a:ext cx="4961467" cy="63711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904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2" name="CustomShape 10">
            <a:extLst>
              <a:ext uri="{FF2B5EF4-FFF2-40B4-BE49-F238E27FC236}">
                <a16:creationId xmlns:a16="http://schemas.microsoft.com/office/drawing/2014/main" id="{ACA64C02-F83D-435F-BFD7-B72600E4B149}"/>
              </a:ext>
            </a:extLst>
          </p:cNvPr>
          <p:cNvSpPr/>
          <p:nvPr/>
        </p:nvSpPr>
        <p:spPr>
          <a:xfrm>
            <a:off x="5884334" y="1826684"/>
            <a:ext cx="2639484" cy="455506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3523" y="10800"/>
                </a:lnTo>
                <a:lnTo>
                  <a:pt x="0" y="21600"/>
                </a:lnTo>
                <a:lnTo>
                  <a:pt x="8079" y="21600"/>
                </a:lnTo>
                <a:lnTo>
                  <a:pt x="21600" y="10800"/>
                </a:lnTo>
                <a:lnTo>
                  <a:pt x="807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DB3">
              <a:alpha val="70000"/>
            </a:srgbClr>
          </a:solidFill>
          <a:ln w="190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3" name="CustomShape 11">
            <a:extLst>
              <a:ext uri="{FF2B5EF4-FFF2-40B4-BE49-F238E27FC236}">
                <a16:creationId xmlns:a16="http://schemas.microsoft.com/office/drawing/2014/main" id="{2F59A6B7-4595-4340-8A22-3577196119AC}"/>
              </a:ext>
            </a:extLst>
          </p:cNvPr>
          <p:cNvSpPr/>
          <p:nvPr/>
        </p:nvSpPr>
        <p:spPr>
          <a:xfrm>
            <a:off x="1684867" y="1686984"/>
            <a:ext cx="3759200" cy="7260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sz="1333" b="1">
                <a:solidFill>
                  <a:srgbClr val="004C79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支持的框架</a:t>
            </a:r>
            <a:endParaRPr lang="en-US" altLang="zh-TW" sz="1333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Char char=""/>
              <a:defRPr/>
            </a:pPr>
            <a:r>
              <a:rPr lang="en-US" altLang="zh-TW" sz="1200">
                <a:solidFill>
                  <a:srgbClr val="000000"/>
                </a:solidFill>
                <a:latin typeface="Arial" panose="020B0604020202020204" pitchFamily="34" charset="0"/>
                <a:ea typeface="STKaiti" panose="02010600040101010101" pitchFamily="2" charset="-122"/>
              </a:rPr>
              <a:t>ONNX, Tensorflow, Keras, Caffe, Pytorch</a:t>
            </a:r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304" name="CustomShape 12">
            <a:extLst>
              <a:ext uri="{FF2B5EF4-FFF2-40B4-BE49-F238E27FC236}">
                <a16:creationId xmlns:a16="http://schemas.microsoft.com/office/drawing/2014/main" id="{EEFC4234-D80C-4342-AD2E-3DDFF55FE9D5}"/>
              </a:ext>
            </a:extLst>
          </p:cNvPr>
          <p:cNvSpPr/>
          <p:nvPr/>
        </p:nvSpPr>
        <p:spPr>
          <a:xfrm>
            <a:off x="1661584" y="2440518"/>
            <a:ext cx="3911600" cy="1096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sz="1200" b="1">
                <a:solidFill>
                  <a:srgbClr val="004C79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主流CNN模型</a:t>
            </a:r>
            <a:endParaRPr lang="en-US" altLang="zh-TW" sz="1200"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0000"/>
              </a:buClr>
              <a:buFont typeface="Wingdings" panose="05000000000000000000" pitchFamily="2" charset="2"/>
              <a:buChar char=""/>
              <a:defRPr/>
            </a:pPr>
            <a:r>
              <a:rPr lang="en-US" altLang="zh-TW" sz="933">
                <a:solidFill>
                  <a:srgbClr val="000000"/>
                </a:solidFill>
                <a:latin typeface="Arial" panose="020B0604020202020204" pitchFamily="34" charset="0"/>
                <a:ea typeface="STKaiti" panose="02010600040101010101" pitchFamily="2" charset="-122"/>
              </a:rPr>
              <a:t>Single: Vgg8/16/19, Resnet, GoogleNet, YOLOv1~v3, Tiny YOLOv2~v3, Lenet, MobileNet, and Densenet , </a:t>
            </a:r>
            <a:r>
              <a:rPr lang="en-US" altLang="zh-TW" sz="933">
                <a:solidFill>
                  <a:srgbClr val="000000"/>
                </a:solidFill>
                <a:ea typeface="STKaiti" panose="02010600040101010101" pitchFamily="2" charset="-122"/>
              </a:rPr>
              <a:t>Inception-Resnet, Deeplabv3, U-Net, Fast-RCNN, Mask-RCNN</a:t>
            </a:r>
          </a:p>
          <a:p>
            <a:pPr>
              <a:spcBef>
                <a:spcPts val="600"/>
              </a:spcBef>
              <a:buClr>
                <a:srgbClr val="000000"/>
              </a:buClr>
              <a:buFont typeface="Wingdings" panose="05000000000000000000" pitchFamily="2" charset="2"/>
              <a:buChar char=""/>
              <a:defRPr/>
            </a:pPr>
            <a:r>
              <a:rPr lang="en-US" altLang="zh-TW" sz="933">
                <a:solidFill>
                  <a:srgbClr val="000000"/>
                </a:solidFill>
                <a:ea typeface="STKaiti" panose="02010600040101010101" pitchFamily="2" charset="-122"/>
              </a:rPr>
              <a:t>Cascade: mobilenet v2+SSD, ResetNet50 + LSTM, etc</a:t>
            </a:r>
            <a:endParaRPr lang="en-US" altLang="zh-TW" sz="933">
              <a:latin typeface="Arial" panose="020B0604020202020204" pitchFamily="34" charset="0"/>
            </a:endParaRPr>
          </a:p>
        </p:txBody>
      </p:sp>
      <p:sp>
        <p:nvSpPr>
          <p:cNvPr id="1305" name="CustomShape 13">
            <a:extLst>
              <a:ext uri="{FF2B5EF4-FFF2-40B4-BE49-F238E27FC236}">
                <a16:creationId xmlns:a16="http://schemas.microsoft.com/office/drawing/2014/main" id="{90F88574-B9C5-4378-BB62-2316C8864DE5}"/>
              </a:ext>
            </a:extLst>
          </p:cNvPr>
          <p:cNvSpPr/>
          <p:nvPr/>
        </p:nvSpPr>
        <p:spPr>
          <a:xfrm>
            <a:off x="1750484" y="5700185"/>
            <a:ext cx="3759200" cy="8233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sz="1333" b="1">
                <a:solidFill>
                  <a:srgbClr val="004C79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易用的</a:t>
            </a:r>
            <a:r>
              <a:rPr lang="en-US" altLang="zh-TW" sz="1333" b="1">
                <a:solidFill>
                  <a:srgbClr val="006DB3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開發包</a:t>
            </a:r>
            <a:endParaRPr lang="en-US" altLang="zh-TW" sz="1333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Char char=""/>
              <a:defRPr/>
            </a:pPr>
            <a:r>
              <a:rPr lang="en-US" altLang="zh-TW" sz="1067">
                <a:solidFill>
                  <a:srgbClr val="0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GUI NPU/CPU工具鏈</a:t>
            </a:r>
          </a:p>
          <a:p>
            <a:pPr>
              <a:lnSpc>
                <a:spcPct val="130000"/>
              </a:lnSpc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Char char=""/>
              <a:defRPr/>
            </a:pPr>
            <a:r>
              <a:rPr lang="en-US" altLang="zh-TW" sz="1067">
                <a:solidFill>
                  <a:srgbClr val="0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DSP 工具鏈</a:t>
            </a:r>
            <a:endParaRPr lang="en-US" altLang="zh-TW" sz="1067">
              <a:latin typeface="Arial" panose="020B0604020202020204" pitchFamily="34" charset="0"/>
            </a:endParaRPr>
          </a:p>
        </p:txBody>
      </p:sp>
      <p:sp>
        <p:nvSpPr>
          <p:cNvPr id="1306" name="CustomShape 14">
            <a:extLst>
              <a:ext uri="{FF2B5EF4-FFF2-40B4-BE49-F238E27FC236}">
                <a16:creationId xmlns:a16="http://schemas.microsoft.com/office/drawing/2014/main" id="{D9882742-2ECD-42A1-B533-6A6348874CF8}"/>
              </a:ext>
            </a:extLst>
          </p:cNvPr>
          <p:cNvSpPr/>
          <p:nvPr/>
        </p:nvSpPr>
        <p:spPr>
          <a:xfrm>
            <a:off x="1686984" y="3674534"/>
            <a:ext cx="3757083" cy="91016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sz="1333" b="1">
                <a:solidFill>
                  <a:srgbClr val="004C79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領先的壓縮技術</a:t>
            </a:r>
            <a:endParaRPr lang="en-US" altLang="zh-TW" sz="1333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Char char=""/>
              <a:defRPr/>
            </a:pPr>
            <a:r>
              <a:rPr lang="en-US" altLang="zh-TW" sz="1200">
                <a:solidFill>
                  <a:srgbClr val="0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壓縮精度損失&lt;0.5%</a:t>
            </a:r>
            <a:endParaRPr lang="en-US" altLang="zh-TW" sz="12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Char char=""/>
              <a:defRPr/>
            </a:pPr>
            <a:r>
              <a:rPr lang="en-US" altLang="zh-TW" sz="1200">
                <a:solidFill>
                  <a:srgbClr val="0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降低模型大小和計算成本</a:t>
            </a:r>
            <a:endParaRPr lang="en-US" altLang="zh-TW" sz="1200"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307" name="CustomShape 15">
            <a:extLst>
              <a:ext uri="{FF2B5EF4-FFF2-40B4-BE49-F238E27FC236}">
                <a16:creationId xmlns:a16="http://schemas.microsoft.com/office/drawing/2014/main" id="{C2E13105-C151-4DF8-9FF1-69536FA5F03A}"/>
              </a:ext>
            </a:extLst>
          </p:cNvPr>
          <p:cNvSpPr/>
          <p:nvPr/>
        </p:nvSpPr>
        <p:spPr>
          <a:xfrm>
            <a:off x="1750484" y="4669367"/>
            <a:ext cx="3759200" cy="88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TW" sz="1333" b="1">
                <a:solidFill>
                  <a:srgbClr val="004C79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邊緣AI晶片</a:t>
            </a:r>
            <a:endParaRPr lang="en-US" altLang="zh-TW" sz="1333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Font typeface="Wingdings" panose="05000000000000000000" pitchFamily="2" charset="2"/>
              <a:buChar char=""/>
              <a:defRPr/>
            </a:pPr>
            <a:r>
              <a:rPr lang="en-US" altLang="zh-TW" sz="1200">
                <a:solidFill>
                  <a:srgbClr val="0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KDP 系列滿足各種要求</a:t>
            </a:r>
            <a:endParaRPr lang="en-US" altLang="zh-TW" sz="1200"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Font typeface="Wingdings" panose="05000000000000000000" pitchFamily="2" charset="2"/>
              <a:buChar char=""/>
              <a:defRPr/>
            </a:pPr>
            <a:r>
              <a:rPr lang="en-US" altLang="zh-TW" sz="1200">
                <a:solidFill>
                  <a:srgbClr val="0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極低</a:t>
            </a:r>
            <a:r>
              <a:rPr lang="zh-TW" altLang="en-US" sz="1200">
                <a:solidFill>
                  <a:srgbClr val="0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系統</a:t>
            </a:r>
            <a:r>
              <a:rPr lang="en-US" altLang="zh-TW" sz="1200">
                <a:solidFill>
                  <a:srgbClr val="0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成本及</a:t>
            </a:r>
            <a:r>
              <a:rPr lang="zh-TW" altLang="en-US" sz="1200">
                <a:solidFill>
                  <a:srgbClr val="0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整機</a:t>
            </a:r>
            <a:r>
              <a:rPr lang="en-US" altLang="zh-TW" sz="1200">
                <a:solidFill>
                  <a:srgbClr val="000000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功耗</a:t>
            </a:r>
            <a:endParaRPr lang="en-US" altLang="zh-TW" sz="1200">
              <a:latin typeface="Arial" panose="020B0604020202020204" pitchFamily="34" charset="0"/>
            </a:endParaRPr>
          </a:p>
        </p:txBody>
      </p:sp>
      <p:sp>
        <p:nvSpPr>
          <p:cNvPr id="1308" name="CustomShape 16">
            <a:extLst>
              <a:ext uri="{FF2B5EF4-FFF2-40B4-BE49-F238E27FC236}">
                <a16:creationId xmlns:a16="http://schemas.microsoft.com/office/drawing/2014/main" id="{A18DFFD8-3586-4111-BCB3-5DB7BD1B32CC}"/>
              </a:ext>
            </a:extLst>
          </p:cNvPr>
          <p:cNvSpPr/>
          <p:nvPr/>
        </p:nvSpPr>
        <p:spPr>
          <a:xfrm>
            <a:off x="9148233" y="3111501"/>
            <a:ext cx="609600" cy="607484"/>
          </a:xfrm>
          <a:custGeom>
            <a:avLst/>
            <a:gdLst/>
            <a:ahLst/>
            <a:cxnLst/>
            <a:rect l="l" t="t" r="r" b="b"/>
            <a:pathLst>
              <a:path w="607614" h="606761">
                <a:moveTo>
                  <a:pt x="587090" y="555954"/>
                </a:moveTo>
                <a:lnTo>
                  <a:pt x="607614" y="555954"/>
                </a:lnTo>
                <a:lnTo>
                  <a:pt x="607614" y="596903"/>
                </a:lnTo>
                <a:cubicBezTo>
                  <a:pt x="607614" y="602969"/>
                  <a:pt x="603813" y="606761"/>
                  <a:pt x="597732" y="606761"/>
                </a:cubicBezTo>
                <a:lnTo>
                  <a:pt x="556685" y="606761"/>
                </a:lnTo>
                <a:lnTo>
                  <a:pt x="556685" y="586287"/>
                </a:lnTo>
                <a:lnTo>
                  <a:pt x="587090" y="586287"/>
                </a:lnTo>
                <a:close/>
                <a:moveTo>
                  <a:pt x="0" y="555954"/>
                </a:moveTo>
                <a:lnTo>
                  <a:pt x="20524" y="555954"/>
                </a:lnTo>
                <a:lnTo>
                  <a:pt x="20524" y="586287"/>
                </a:lnTo>
                <a:lnTo>
                  <a:pt x="50929" y="586287"/>
                </a:lnTo>
                <a:lnTo>
                  <a:pt x="50929" y="606761"/>
                </a:lnTo>
                <a:lnTo>
                  <a:pt x="9882" y="606761"/>
                </a:lnTo>
                <a:cubicBezTo>
                  <a:pt x="3801" y="606761"/>
                  <a:pt x="0" y="602969"/>
                  <a:pt x="0" y="596903"/>
                </a:cubicBezTo>
                <a:close/>
                <a:moveTo>
                  <a:pt x="273408" y="485409"/>
                </a:moveTo>
                <a:lnTo>
                  <a:pt x="334206" y="485409"/>
                </a:lnTo>
                <a:lnTo>
                  <a:pt x="334206" y="505878"/>
                </a:lnTo>
                <a:lnTo>
                  <a:pt x="273408" y="505878"/>
                </a:lnTo>
                <a:close/>
                <a:moveTo>
                  <a:pt x="283277" y="293511"/>
                </a:moveTo>
                <a:lnTo>
                  <a:pt x="303801" y="293511"/>
                </a:lnTo>
                <a:lnTo>
                  <a:pt x="303801" y="384540"/>
                </a:lnTo>
                <a:lnTo>
                  <a:pt x="334206" y="384540"/>
                </a:lnTo>
                <a:lnTo>
                  <a:pt x="334206" y="404263"/>
                </a:lnTo>
                <a:lnTo>
                  <a:pt x="293919" y="404263"/>
                </a:lnTo>
                <a:cubicBezTo>
                  <a:pt x="287838" y="404263"/>
                  <a:pt x="283277" y="400470"/>
                  <a:pt x="283277" y="394402"/>
                </a:cubicBezTo>
                <a:close/>
                <a:moveTo>
                  <a:pt x="111605" y="293511"/>
                </a:moveTo>
                <a:lnTo>
                  <a:pt x="131357" y="293511"/>
                </a:lnTo>
                <a:lnTo>
                  <a:pt x="131357" y="394392"/>
                </a:lnTo>
                <a:cubicBezTo>
                  <a:pt x="131357" y="472518"/>
                  <a:pt x="195171" y="536232"/>
                  <a:pt x="273419" y="536232"/>
                </a:cubicBezTo>
                <a:lnTo>
                  <a:pt x="334195" y="536232"/>
                </a:lnTo>
                <a:cubicBezTo>
                  <a:pt x="412443" y="536232"/>
                  <a:pt x="476257" y="472518"/>
                  <a:pt x="476257" y="394392"/>
                </a:cubicBezTo>
                <a:lnTo>
                  <a:pt x="476257" y="293511"/>
                </a:lnTo>
                <a:lnTo>
                  <a:pt x="496009" y="293511"/>
                </a:lnTo>
                <a:lnTo>
                  <a:pt x="496009" y="394392"/>
                </a:lnTo>
                <a:cubicBezTo>
                  <a:pt x="496009" y="483137"/>
                  <a:pt x="423079" y="555953"/>
                  <a:pt x="334195" y="555953"/>
                </a:cubicBezTo>
                <a:lnTo>
                  <a:pt x="273419" y="555953"/>
                </a:lnTo>
                <a:cubicBezTo>
                  <a:pt x="184535" y="555953"/>
                  <a:pt x="111605" y="483137"/>
                  <a:pt x="111605" y="394392"/>
                </a:cubicBezTo>
                <a:close/>
                <a:moveTo>
                  <a:pt x="0" y="212366"/>
                </a:moveTo>
                <a:lnTo>
                  <a:pt x="20507" y="212366"/>
                </a:lnTo>
                <a:lnTo>
                  <a:pt x="20507" y="242701"/>
                </a:lnTo>
                <a:lnTo>
                  <a:pt x="587107" y="242701"/>
                </a:lnTo>
                <a:lnTo>
                  <a:pt x="587107" y="212366"/>
                </a:lnTo>
                <a:lnTo>
                  <a:pt x="607614" y="212366"/>
                </a:lnTo>
                <a:lnTo>
                  <a:pt x="607614" y="242701"/>
                </a:lnTo>
                <a:lnTo>
                  <a:pt x="607614" y="263176"/>
                </a:lnTo>
                <a:lnTo>
                  <a:pt x="607614" y="293511"/>
                </a:lnTo>
                <a:lnTo>
                  <a:pt x="587107" y="293511"/>
                </a:lnTo>
                <a:lnTo>
                  <a:pt x="587107" y="263176"/>
                </a:lnTo>
                <a:lnTo>
                  <a:pt x="20507" y="263176"/>
                </a:lnTo>
                <a:lnTo>
                  <a:pt x="20507" y="293511"/>
                </a:lnTo>
                <a:lnTo>
                  <a:pt x="0" y="293511"/>
                </a:lnTo>
                <a:lnTo>
                  <a:pt x="0" y="263176"/>
                </a:lnTo>
                <a:lnTo>
                  <a:pt x="0" y="242701"/>
                </a:lnTo>
                <a:close/>
                <a:moveTo>
                  <a:pt x="476271" y="191897"/>
                </a:moveTo>
                <a:lnTo>
                  <a:pt x="496009" y="191897"/>
                </a:lnTo>
                <a:lnTo>
                  <a:pt x="496009" y="212366"/>
                </a:lnTo>
                <a:lnTo>
                  <a:pt x="476271" y="212366"/>
                </a:lnTo>
                <a:close/>
                <a:moveTo>
                  <a:pt x="435211" y="191897"/>
                </a:moveTo>
                <a:lnTo>
                  <a:pt x="455680" y="191897"/>
                </a:lnTo>
                <a:lnTo>
                  <a:pt x="455680" y="212366"/>
                </a:lnTo>
                <a:lnTo>
                  <a:pt x="435211" y="212366"/>
                </a:lnTo>
                <a:close/>
                <a:moveTo>
                  <a:pt x="354675" y="191897"/>
                </a:moveTo>
                <a:lnTo>
                  <a:pt x="415473" y="191897"/>
                </a:lnTo>
                <a:lnTo>
                  <a:pt x="415473" y="212366"/>
                </a:lnTo>
                <a:lnTo>
                  <a:pt x="354675" y="212366"/>
                </a:lnTo>
                <a:close/>
                <a:moveTo>
                  <a:pt x="313737" y="191897"/>
                </a:moveTo>
                <a:lnTo>
                  <a:pt x="334206" y="191897"/>
                </a:lnTo>
                <a:lnTo>
                  <a:pt x="334206" y="212366"/>
                </a:lnTo>
                <a:lnTo>
                  <a:pt x="313737" y="212366"/>
                </a:lnTo>
                <a:close/>
                <a:moveTo>
                  <a:pt x="273408" y="191897"/>
                </a:moveTo>
                <a:lnTo>
                  <a:pt x="293999" y="191897"/>
                </a:lnTo>
                <a:lnTo>
                  <a:pt x="293999" y="212366"/>
                </a:lnTo>
                <a:lnTo>
                  <a:pt x="273408" y="212366"/>
                </a:lnTo>
                <a:close/>
                <a:moveTo>
                  <a:pt x="233201" y="191897"/>
                </a:moveTo>
                <a:lnTo>
                  <a:pt x="252939" y="191897"/>
                </a:lnTo>
                <a:lnTo>
                  <a:pt x="252939" y="212366"/>
                </a:lnTo>
                <a:lnTo>
                  <a:pt x="233201" y="212366"/>
                </a:lnTo>
                <a:close/>
                <a:moveTo>
                  <a:pt x="192141" y="191897"/>
                </a:moveTo>
                <a:lnTo>
                  <a:pt x="212732" y="191897"/>
                </a:lnTo>
                <a:lnTo>
                  <a:pt x="212732" y="212366"/>
                </a:lnTo>
                <a:lnTo>
                  <a:pt x="192141" y="212366"/>
                </a:lnTo>
                <a:close/>
                <a:moveTo>
                  <a:pt x="151934" y="191897"/>
                </a:moveTo>
                <a:lnTo>
                  <a:pt x="172403" y="191897"/>
                </a:lnTo>
                <a:lnTo>
                  <a:pt x="172403" y="212366"/>
                </a:lnTo>
                <a:lnTo>
                  <a:pt x="151934" y="212366"/>
                </a:lnTo>
                <a:close/>
                <a:moveTo>
                  <a:pt x="111605" y="191897"/>
                </a:moveTo>
                <a:lnTo>
                  <a:pt x="131343" y="191897"/>
                </a:lnTo>
                <a:lnTo>
                  <a:pt x="131343" y="212366"/>
                </a:lnTo>
                <a:lnTo>
                  <a:pt x="111605" y="212366"/>
                </a:lnTo>
                <a:close/>
                <a:moveTo>
                  <a:pt x="476271" y="151690"/>
                </a:moveTo>
                <a:lnTo>
                  <a:pt x="496009" y="151690"/>
                </a:lnTo>
                <a:lnTo>
                  <a:pt x="496009" y="172159"/>
                </a:lnTo>
                <a:lnTo>
                  <a:pt x="476271" y="172159"/>
                </a:lnTo>
                <a:close/>
                <a:moveTo>
                  <a:pt x="435211" y="151690"/>
                </a:moveTo>
                <a:lnTo>
                  <a:pt x="455680" y="151690"/>
                </a:lnTo>
                <a:lnTo>
                  <a:pt x="455680" y="172159"/>
                </a:lnTo>
                <a:lnTo>
                  <a:pt x="435211" y="172159"/>
                </a:lnTo>
                <a:close/>
                <a:moveTo>
                  <a:pt x="395004" y="151690"/>
                </a:moveTo>
                <a:lnTo>
                  <a:pt x="415473" y="151690"/>
                </a:lnTo>
                <a:lnTo>
                  <a:pt x="415473" y="172159"/>
                </a:lnTo>
                <a:lnTo>
                  <a:pt x="395004" y="172159"/>
                </a:lnTo>
                <a:close/>
                <a:moveTo>
                  <a:pt x="354675" y="151690"/>
                </a:moveTo>
                <a:lnTo>
                  <a:pt x="374413" y="151690"/>
                </a:lnTo>
                <a:lnTo>
                  <a:pt x="374413" y="172159"/>
                </a:lnTo>
                <a:lnTo>
                  <a:pt x="354675" y="172159"/>
                </a:lnTo>
                <a:close/>
                <a:moveTo>
                  <a:pt x="313737" y="151690"/>
                </a:moveTo>
                <a:lnTo>
                  <a:pt x="334206" y="151690"/>
                </a:lnTo>
                <a:lnTo>
                  <a:pt x="334206" y="172159"/>
                </a:lnTo>
                <a:lnTo>
                  <a:pt x="313737" y="172159"/>
                </a:lnTo>
                <a:close/>
                <a:moveTo>
                  <a:pt x="233201" y="151690"/>
                </a:moveTo>
                <a:lnTo>
                  <a:pt x="293999" y="151690"/>
                </a:lnTo>
                <a:lnTo>
                  <a:pt x="293999" y="172159"/>
                </a:lnTo>
                <a:lnTo>
                  <a:pt x="233201" y="172159"/>
                </a:lnTo>
                <a:close/>
                <a:moveTo>
                  <a:pt x="192141" y="151690"/>
                </a:moveTo>
                <a:lnTo>
                  <a:pt x="212732" y="151690"/>
                </a:lnTo>
                <a:lnTo>
                  <a:pt x="212732" y="172159"/>
                </a:lnTo>
                <a:lnTo>
                  <a:pt x="192141" y="172159"/>
                </a:lnTo>
                <a:close/>
                <a:moveTo>
                  <a:pt x="111605" y="151690"/>
                </a:moveTo>
                <a:lnTo>
                  <a:pt x="172403" y="151690"/>
                </a:lnTo>
                <a:lnTo>
                  <a:pt x="172403" y="172159"/>
                </a:lnTo>
                <a:lnTo>
                  <a:pt x="111605" y="172159"/>
                </a:lnTo>
                <a:close/>
                <a:moveTo>
                  <a:pt x="435211" y="111483"/>
                </a:moveTo>
                <a:lnTo>
                  <a:pt x="496009" y="111483"/>
                </a:lnTo>
                <a:lnTo>
                  <a:pt x="496009" y="131221"/>
                </a:lnTo>
                <a:lnTo>
                  <a:pt x="435211" y="131221"/>
                </a:lnTo>
                <a:close/>
                <a:moveTo>
                  <a:pt x="395004" y="111483"/>
                </a:moveTo>
                <a:lnTo>
                  <a:pt x="415473" y="111483"/>
                </a:lnTo>
                <a:lnTo>
                  <a:pt x="415473" y="131221"/>
                </a:lnTo>
                <a:lnTo>
                  <a:pt x="395004" y="131221"/>
                </a:lnTo>
                <a:close/>
                <a:moveTo>
                  <a:pt x="354675" y="111483"/>
                </a:moveTo>
                <a:lnTo>
                  <a:pt x="374413" y="111483"/>
                </a:lnTo>
                <a:lnTo>
                  <a:pt x="374413" y="131221"/>
                </a:lnTo>
                <a:lnTo>
                  <a:pt x="354675" y="131221"/>
                </a:lnTo>
                <a:close/>
                <a:moveTo>
                  <a:pt x="313737" y="111483"/>
                </a:moveTo>
                <a:lnTo>
                  <a:pt x="334206" y="111483"/>
                </a:lnTo>
                <a:lnTo>
                  <a:pt x="334206" y="131221"/>
                </a:lnTo>
                <a:lnTo>
                  <a:pt x="313737" y="131221"/>
                </a:lnTo>
                <a:close/>
                <a:moveTo>
                  <a:pt x="273408" y="111483"/>
                </a:moveTo>
                <a:lnTo>
                  <a:pt x="293999" y="111483"/>
                </a:lnTo>
                <a:lnTo>
                  <a:pt x="293999" y="131221"/>
                </a:lnTo>
                <a:lnTo>
                  <a:pt x="273408" y="131221"/>
                </a:lnTo>
                <a:close/>
                <a:moveTo>
                  <a:pt x="233201" y="111483"/>
                </a:moveTo>
                <a:lnTo>
                  <a:pt x="252939" y="111483"/>
                </a:lnTo>
                <a:lnTo>
                  <a:pt x="252939" y="131221"/>
                </a:lnTo>
                <a:lnTo>
                  <a:pt x="233201" y="131221"/>
                </a:lnTo>
                <a:close/>
                <a:moveTo>
                  <a:pt x="192141" y="111483"/>
                </a:moveTo>
                <a:lnTo>
                  <a:pt x="212732" y="111483"/>
                </a:lnTo>
                <a:lnTo>
                  <a:pt x="212732" y="131221"/>
                </a:lnTo>
                <a:lnTo>
                  <a:pt x="192141" y="131221"/>
                </a:lnTo>
                <a:close/>
                <a:moveTo>
                  <a:pt x="151934" y="111483"/>
                </a:moveTo>
                <a:lnTo>
                  <a:pt x="172403" y="111483"/>
                </a:lnTo>
                <a:lnTo>
                  <a:pt x="172403" y="131221"/>
                </a:lnTo>
                <a:lnTo>
                  <a:pt x="151934" y="131221"/>
                </a:lnTo>
                <a:close/>
                <a:moveTo>
                  <a:pt x="111605" y="111483"/>
                </a:moveTo>
                <a:lnTo>
                  <a:pt x="131343" y="111483"/>
                </a:lnTo>
                <a:lnTo>
                  <a:pt x="131343" y="131221"/>
                </a:lnTo>
                <a:lnTo>
                  <a:pt x="111605" y="131221"/>
                </a:lnTo>
                <a:close/>
                <a:moveTo>
                  <a:pt x="476271" y="70545"/>
                </a:moveTo>
                <a:lnTo>
                  <a:pt x="496009" y="70545"/>
                </a:lnTo>
                <a:lnTo>
                  <a:pt x="496009" y="91014"/>
                </a:lnTo>
                <a:lnTo>
                  <a:pt x="476271" y="91014"/>
                </a:lnTo>
                <a:close/>
                <a:moveTo>
                  <a:pt x="435211" y="70545"/>
                </a:moveTo>
                <a:lnTo>
                  <a:pt x="455680" y="70545"/>
                </a:lnTo>
                <a:lnTo>
                  <a:pt x="455680" y="91014"/>
                </a:lnTo>
                <a:lnTo>
                  <a:pt x="435211" y="91014"/>
                </a:lnTo>
                <a:close/>
                <a:moveTo>
                  <a:pt x="354675" y="70545"/>
                </a:moveTo>
                <a:lnTo>
                  <a:pt x="415473" y="70545"/>
                </a:lnTo>
                <a:lnTo>
                  <a:pt x="415473" y="91014"/>
                </a:lnTo>
                <a:lnTo>
                  <a:pt x="354675" y="91014"/>
                </a:lnTo>
                <a:close/>
                <a:moveTo>
                  <a:pt x="313737" y="70545"/>
                </a:moveTo>
                <a:lnTo>
                  <a:pt x="334206" y="70545"/>
                </a:lnTo>
                <a:lnTo>
                  <a:pt x="334206" y="91014"/>
                </a:lnTo>
                <a:lnTo>
                  <a:pt x="313737" y="91014"/>
                </a:lnTo>
                <a:close/>
                <a:moveTo>
                  <a:pt x="273408" y="70545"/>
                </a:moveTo>
                <a:lnTo>
                  <a:pt x="293999" y="70545"/>
                </a:lnTo>
                <a:lnTo>
                  <a:pt x="293999" y="91014"/>
                </a:lnTo>
                <a:lnTo>
                  <a:pt x="273408" y="91014"/>
                </a:lnTo>
                <a:close/>
                <a:moveTo>
                  <a:pt x="192141" y="70545"/>
                </a:moveTo>
                <a:lnTo>
                  <a:pt x="252939" y="70545"/>
                </a:lnTo>
                <a:lnTo>
                  <a:pt x="252939" y="91014"/>
                </a:lnTo>
                <a:lnTo>
                  <a:pt x="192141" y="91014"/>
                </a:lnTo>
                <a:close/>
                <a:moveTo>
                  <a:pt x="151934" y="70545"/>
                </a:moveTo>
                <a:lnTo>
                  <a:pt x="172403" y="70545"/>
                </a:lnTo>
                <a:lnTo>
                  <a:pt x="172403" y="91014"/>
                </a:lnTo>
                <a:lnTo>
                  <a:pt x="151934" y="91014"/>
                </a:lnTo>
                <a:close/>
                <a:moveTo>
                  <a:pt x="111605" y="70545"/>
                </a:moveTo>
                <a:lnTo>
                  <a:pt x="131343" y="70545"/>
                </a:lnTo>
                <a:lnTo>
                  <a:pt x="131343" y="91014"/>
                </a:lnTo>
                <a:lnTo>
                  <a:pt x="111605" y="91014"/>
                </a:lnTo>
                <a:close/>
                <a:moveTo>
                  <a:pt x="556685" y="0"/>
                </a:moveTo>
                <a:lnTo>
                  <a:pt x="597732" y="0"/>
                </a:lnTo>
                <a:cubicBezTo>
                  <a:pt x="603813" y="0"/>
                  <a:pt x="607614" y="3792"/>
                  <a:pt x="607614" y="9858"/>
                </a:cubicBezTo>
                <a:lnTo>
                  <a:pt x="607614" y="50807"/>
                </a:lnTo>
                <a:lnTo>
                  <a:pt x="587090" y="50807"/>
                </a:lnTo>
                <a:lnTo>
                  <a:pt x="587090" y="20474"/>
                </a:lnTo>
                <a:lnTo>
                  <a:pt x="556685" y="20474"/>
                </a:lnTo>
                <a:close/>
                <a:moveTo>
                  <a:pt x="9882" y="0"/>
                </a:moveTo>
                <a:lnTo>
                  <a:pt x="50929" y="0"/>
                </a:lnTo>
                <a:lnTo>
                  <a:pt x="50929" y="20474"/>
                </a:lnTo>
                <a:lnTo>
                  <a:pt x="20524" y="20474"/>
                </a:lnTo>
                <a:lnTo>
                  <a:pt x="20524" y="50807"/>
                </a:lnTo>
                <a:lnTo>
                  <a:pt x="0" y="50807"/>
                </a:lnTo>
                <a:lnTo>
                  <a:pt x="0" y="9858"/>
                </a:lnTo>
                <a:cubicBezTo>
                  <a:pt x="0" y="3792"/>
                  <a:pt x="3801" y="0"/>
                  <a:pt x="98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9" name="CustomShape 17">
            <a:extLst>
              <a:ext uri="{FF2B5EF4-FFF2-40B4-BE49-F238E27FC236}">
                <a16:creationId xmlns:a16="http://schemas.microsoft.com/office/drawing/2014/main" id="{3383741C-ECFF-45EB-8684-513DC0AA65F0}"/>
              </a:ext>
            </a:extLst>
          </p:cNvPr>
          <p:cNvSpPr/>
          <p:nvPr/>
        </p:nvSpPr>
        <p:spPr>
          <a:xfrm>
            <a:off x="9110134" y="3822701"/>
            <a:ext cx="662659" cy="2344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933">
                <a:solidFill>
                  <a:srgbClr val="004C79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人臉識別</a:t>
            </a:r>
            <a:endParaRPr lang="en-US" altLang="zh-TW" sz="933">
              <a:latin typeface="Arial" panose="020B0604020202020204" pitchFamily="34" charset="0"/>
            </a:endParaRPr>
          </a:p>
        </p:txBody>
      </p:sp>
      <p:sp>
        <p:nvSpPr>
          <p:cNvPr id="1310" name="CustomShape 18">
            <a:extLst>
              <a:ext uri="{FF2B5EF4-FFF2-40B4-BE49-F238E27FC236}">
                <a16:creationId xmlns:a16="http://schemas.microsoft.com/office/drawing/2014/main" id="{6AC89D53-C6A6-4850-BB63-3CB5EDD38FF3}"/>
              </a:ext>
            </a:extLst>
          </p:cNvPr>
          <p:cNvSpPr/>
          <p:nvPr/>
        </p:nvSpPr>
        <p:spPr>
          <a:xfrm>
            <a:off x="10378017" y="3111500"/>
            <a:ext cx="584200" cy="609600"/>
          </a:xfrm>
          <a:custGeom>
            <a:avLst/>
            <a:gdLst/>
            <a:ahLst/>
            <a:cxnLst/>
            <a:rect l="l" t="t" r="r" b="b"/>
            <a:pathLst>
              <a:path w="6794" h="7092">
                <a:moveTo>
                  <a:pt x="27" y="3383"/>
                </a:moveTo>
                <a:lnTo>
                  <a:pt x="1963" y="86"/>
                </a:lnTo>
                <a:cubicBezTo>
                  <a:pt x="1994" y="33"/>
                  <a:pt x="2054" y="0"/>
                  <a:pt x="2119" y="0"/>
                </a:cubicBezTo>
                <a:cubicBezTo>
                  <a:pt x="2184" y="0"/>
                  <a:pt x="2244" y="33"/>
                  <a:pt x="2275" y="86"/>
                </a:cubicBezTo>
                <a:lnTo>
                  <a:pt x="3590" y="2326"/>
                </a:lnTo>
                <a:lnTo>
                  <a:pt x="3408" y="2420"/>
                </a:lnTo>
                <a:lnTo>
                  <a:pt x="2366" y="583"/>
                </a:lnTo>
                <a:cubicBezTo>
                  <a:pt x="2329" y="519"/>
                  <a:pt x="2256" y="484"/>
                  <a:pt x="2183" y="494"/>
                </a:cubicBezTo>
                <a:cubicBezTo>
                  <a:pt x="2109" y="505"/>
                  <a:pt x="2049" y="558"/>
                  <a:pt x="2030" y="630"/>
                </a:cubicBezTo>
                <a:lnTo>
                  <a:pt x="1311" y="3544"/>
                </a:lnTo>
                <a:cubicBezTo>
                  <a:pt x="1297" y="3592"/>
                  <a:pt x="1303" y="3644"/>
                  <a:pt x="1328" y="3688"/>
                </a:cubicBezTo>
                <a:cubicBezTo>
                  <a:pt x="1354" y="3731"/>
                  <a:pt x="1396" y="3762"/>
                  <a:pt x="1445" y="3774"/>
                </a:cubicBezTo>
                <a:cubicBezTo>
                  <a:pt x="1677" y="3828"/>
                  <a:pt x="1916" y="3856"/>
                  <a:pt x="2156" y="3856"/>
                </a:cubicBezTo>
                <a:lnTo>
                  <a:pt x="2156" y="3856"/>
                </a:lnTo>
                <a:cubicBezTo>
                  <a:pt x="2181" y="3856"/>
                  <a:pt x="2205" y="3855"/>
                  <a:pt x="2229" y="3855"/>
                </a:cubicBezTo>
                <a:lnTo>
                  <a:pt x="2231" y="4089"/>
                </a:lnTo>
                <a:cubicBezTo>
                  <a:pt x="2179" y="4091"/>
                  <a:pt x="2127" y="4092"/>
                  <a:pt x="2074" y="4092"/>
                </a:cubicBezTo>
                <a:lnTo>
                  <a:pt x="2073" y="4092"/>
                </a:lnTo>
                <a:cubicBezTo>
                  <a:pt x="1376" y="4092"/>
                  <a:pt x="711" y="3929"/>
                  <a:pt x="96" y="3606"/>
                </a:cubicBezTo>
                <a:cubicBezTo>
                  <a:pt x="54" y="3583"/>
                  <a:pt x="24" y="3548"/>
                  <a:pt x="12" y="3504"/>
                </a:cubicBezTo>
                <a:cubicBezTo>
                  <a:pt x="0" y="3463"/>
                  <a:pt x="6" y="3420"/>
                  <a:pt x="27" y="3383"/>
                </a:cubicBezTo>
                <a:close/>
                <a:moveTo>
                  <a:pt x="2528" y="3352"/>
                </a:moveTo>
                <a:cubicBezTo>
                  <a:pt x="2528" y="3319"/>
                  <a:pt x="2547" y="3288"/>
                  <a:pt x="2577" y="3273"/>
                </a:cubicBezTo>
                <a:lnTo>
                  <a:pt x="4610" y="2214"/>
                </a:lnTo>
                <a:cubicBezTo>
                  <a:pt x="4633" y="2202"/>
                  <a:pt x="4660" y="2201"/>
                  <a:pt x="4684" y="2211"/>
                </a:cubicBezTo>
                <a:lnTo>
                  <a:pt x="6740" y="3207"/>
                </a:lnTo>
                <a:cubicBezTo>
                  <a:pt x="6742" y="3208"/>
                  <a:pt x="6743" y="3209"/>
                  <a:pt x="6745" y="3210"/>
                </a:cubicBezTo>
                <a:cubicBezTo>
                  <a:pt x="6747" y="3211"/>
                  <a:pt x="6749" y="3211"/>
                  <a:pt x="6751" y="3213"/>
                </a:cubicBezTo>
                <a:cubicBezTo>
                  <a:pt x="6753" y="3214"/>
                  <a:pt x="6755" y="3215"/>
                  <a:pt x="6757" y="3217"/>
                </a:cubicBezTo>
                <a:cubicBezTo>
                  <a:pt x="6760" y="3219"/>
                  <a:pt x="6763" y="3221"/>
                  <a:pt x="6765" y="3223"/>
                </a:cubicBezTo>
                <a:cubicBezTo>
                  <a:pt x="6768" y="3226"/>
                  <a:pt x="6771" y="3230"/>
                  <a:pt x="6774" y="3233"/>
                </a:cubicBezTo>
                <a:cubicBezTo>
                  <a:pt x="6776" y="3236"/>
                  <a:pt x="6778" y="3238"/>
                  <a:pt x="6780" y="3241"/>
                </a:cubicBezTo>
                <a:cubicBezTo>
                  <a:pt x="6783" y="3245"/>
                  <a:pt x="6785" y="3249"/>
                  <a:pt x="6786" y="3253"/>
                </a:cubicBezTo>
                <a:cubicBezTo>
                  <a:pt x="6788" y="3257"/>
                  <a:pt x="6789" y="3260"/>
                  <a:pt x="6790" y="3263"/>
                </a:cubicBezTo>
                <a:cubicBezTo>
                  <a:pt x="6792" y="3267"/>
                  <a:pt x="6792" y="3272"/>
                  <a:pt x="6793" y="3277"/>
                </a:cubicBezTo>
                <a:cubicBezTo>
                  <a:pt x="6793" y="3280"/>
                  <a:pt x="6794" y="3282"/>
                  <a:pt x="6794" y="3284"/>
                </a:cubicBezTo>
                <a:cubicBezTo>
                  <a:pt x="6794" y="3285"/>
                  <a:pt x="6794" y="3286"/>
                  <a:pt x="6794" y="3286"/>
                </a:cubicBezTo>
                <a:cubicBezTo>
                  <a:pt x="6794" y="3287"/>
                  <a:pt x="6794" y="3288"/>
                  <a:pt x="6794" y="3289"/>
                </a:cubicBezTo>
                <a:lnTo>
                  <a:pt x="6794" y="5921"/>
                </a:lnTo>
                <a:cubicBezTo>
                  <a:pt x="6794" y="5954"/>
                  <a:pt x="6777" y="5984"/>
                  <a:pt x="6748" y="5999"/>
                </a:cubicBezTo>
                <a:lnTo>
                  <a:pt x="4753" y="7082"/>
                </a:lnTo>
                <a:cubicBezTo>
                  <a:pt x="4740" y="7089"/>
                  <a:pt x="4725" y="7092"/>
                  <a:pt x="4711" y="7092"/>
                </a:cubicBezTo>
                <a:cubicBezTo>
                  <a:pt x="4695" y="7092"/>
                  <a:pt x="4679" y="7088"/>
                  <a:pt x="4665" y="7080"/>
                </a:cubicBezTo>
                <a:cubicBezTo>
                  <a:pt x="4657" y="7075"/>
                  <a:pt x="4650" y="7069"/>
                  <a:pt x="4644" y="7062"/>
                </a:cubicBezTo>
                <a:lnTo>
                  <a:pt x="4644" y="7062"/>
                </a:lnTo>
                <a:cubicBezTo>
                  <a:pt x="4629" y="7062"/>
                  <a:pt x="4615" y="7058"/>
                  <a:pt x="4602" y="7051"/>
                </a:cubicBezTo>
                <a:lnTo>
                  <a:pt x="2581" y="5993"/>
                </a:lnTo>
                <a:cubicBezTo>
                  <a:pt x="2552" y="5977"/>
                  <a:pt x="2534" y="5947"/>
                  <a:pt x="2534" y="5915"/>
                </a:cubicBezTo>
                <a:lnTo>
                  <a:pt x="2522" y="3385"/>
                </a:lnTo>
                <a:cubicBezTo>
                  <a:pt x="2522" y="3374"/>
                  <a:pt x="2525" y="3363"/>
                  <a:pt x="2529" y="3353"/>
                </a:cubicBezTo>
                <a:cubicBezTo>
                  <a:pt x="2529" y="3353"/>
                  <a:pt x="2528" y="3353"/>
                  <a:pt x="2528" y="3352"/>
                </a:cubicBezTo>
                <a:close/>
                <a:moveTo>
                  <a:pt x="4799" y="6855"/>
                </a:moveTo>
                <a:lnTo>
                  <a:pt x="6617" y="5868"/>
                </a:lnTo>
                <a:lnTo>
                  <a:pt x="6617" y="3437"/>
                </a:lnTo>
                <a:lnTo>
                  <a:pt x="4799" y="4453"/>
                </a:lnTo>
                <a:lnTo>
                  <a:pt x="4799" y="6855"/>
                </a:lnTo>
                <a:close/>
                <a:moveTo>
                  <a:pt x="4709" y="4300"/>
                </a:moveTo>
                <a:lnTo>
                  <a:pt x="6501" y="3299"/>
                </a:lnTo>
                <a:lnTo>
                  <a:pt x="4653" y="2391"/>
                </a:lnTo>
                <a:lnTo>
                  <a:pt x="2813" y="3353"/>
                </a:lnTo>
                <a:lnTo>
                  <a:pt x="4709" y="4300"/>
                </a:lnTo>
                <a:close/>
                <a:moveTo>
                  <a:pt x="1475" y="6243"/>
                </a:moveTo>
                <a:cubicBezTo>
                  <a:pt x="1522" y="6270"/>
                  <a:pt x="1572" y="6294"/>
                  <a:pt x="1622" y="6317"/>
                </a:cubicBezTo>
                <a:lnTo>
                  <a:pt x="1539" y="6341"/>
                </a:lnTo>
                <a:cubicBezTo>
                  <a:pt x="1508" y="6350"/>
                  <a:pt x="1483" y="6371"/>
                  <a:pt x="1467" y="6399"/>
                </a:cubicBezTo>
                <a:cubicBezTo>
                  <a:pt x="1452" y="6427"/>
                  <a:pt x="1448" y="6460"/>
                  <a:pt x="1457" y="6491"/>
                </a:cubicBezTo>
                <a:cubicBezTo>
                  <a:pt x="1475" y="6553"/>
                  <a:pt x="1545" y="6592"/>
                  <a:pt x="1607" y="6574"/>
                </a:cubicBezTo>
                <a:lnTo>
                  <a:pt x="2009" y="6457"/>
                </a:lnTo>
                <a:cubicBezTo>
                  <a:pt x="2040" y="6448"/>
                  <a:pt x="2065" y="6428"/>
                  <a:pt x="2081" y="6400"/>
                </a:cubicBezTo>
                <a:cubicBezTo>
                  <a:pt x="2097" y="6371"/>
                  <a:pt x="2100" y="6338"/>
                  <a:pt x="2091" y="6307"/>
                </a:cubicBezTo>
                <a:lnTo>
                  <a:pt x="1975" y="5905"/>
                </a:lnTo>
                <a:cubicBezTo>
                  <a:pt x="1957" y="5843"/>
                  <a:pt x="1887" y="5805"/>
                  <a:pt x="1825" y="5823"/>
                </a:cubicBezTo>
                <a:cubicBezTo>
                  <a:pt x="1794" y="5832"/>
                  <a:pt x="1768" y="5852"/>
                  <a:pt x="1753" y="5881"/>
                </a:cubicBezTo>
                <a:cubicBezTo>
                  <a:pt x="1737" y="5909"/>
                  <a:pt x="1734" y="5942"/>
                  <a:pt x="1742" y="5973"/>
                </a:cubicBezTo>
                <a:lnTo>
                  <a:pt x="1786" y="6125"/>
                </a:lnTo>
                <a:cubicBezTo>
                  <a:pt x="1718" y="6097"/>
                  <a:pt x="1653" y="6066"/>
                  <a:pt x="1592" y="6032"/>
                </a:cubicBezTo>
                <a:cubicBezTo>
                  <a:pt x="637" y="5506"/>
                  <a:pt x="717" y="4375"/>
                  <a:pt x="718" y="4364"/>
                </a:cubicBezTo>
                <a:cubicBezTo>
                  <a:pt x="722" y="4317"/>
                  <a:pt x="698" y="4271"/>
                  <a:pt x="656" y="4248"/>
                </a:cubicBezTo>
                <a:cubicBezTo>
                  <a:pt x="641" y="4240"/>
                  <a:pt x="624" y="4235"/>
                  <a:pt x="607" y="4233"/>
                </a:cubicBezTo>
                <a:cubicBezTo>
                  <a:pt x="541" y="4228"/>
                  <a:pt x="482" y="4277"/>
                  <a:pt x="477" y="4344"/>
                </a:cubicBezTo>
                <a:cubicBezTo>
                  <a:pt x="476" y="4357"/>
                  <a:pt x="385" y="5643"/>
                  <a:pt x="1475" y="62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1" name="CustomShape 19">
            <a:extLst>
              <a:ext uri="{FF2B5EF4-FFF2-40B4-BE49-F238E27FC236}">
                <a16:creationId xmlns:a16="http://schemas.microsoft.com/office/drawing/2014/main" id="{8FA8D795-07DF-4D72-91A0-CFE4C1BD5FF9}"/>
              </a:ext>
            </a:extLst>
          </p:cNvPr>
          <p:cNvSpPr/>
          <p:nvPr/>
        </p:nvSpPr>
        <p:spPr>
          <a:xfrm>
            <a:off x="10342034" y="3822701"/>
            <a:ext cx="662659" cy="2344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zh-TW" sz="933">
                <a:solidFill>
                  <a:srgbClr val="004C79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物體識別</a:t>
            </a:r>
            <a:endParaRPr lang="en-US" altLang="zh-TW" sz="933">
              <a:latin typeface="Arial" panose="020B0604020202020204" pitchFamily="34" charset="0"/>
            </a:endParaRPr>
          </a:p>
        </p:txBody>
      </p:sp>
      <p:sp>
        <p:nvSpPr>
          <p:cNvPr id="1312" name="CustomShape 20">
            <a:extLst>
              <a:ext uri="{FF2B5EF4-FFF2-40B4-BE49-F238E27FC236}">
                <a16:creationId xmlns:a16="http://schemas.microsoft.com/office/drawing/2014/main" id="{C6EBE336-8285-4522-A01B-DB93E295D511}"/>
              </a:ext>
            </a:extLst>
          </p:cNvPr>
          <p:cNvSpPr/>
          <p:nvPr/>
        </p:nvSpPr>
        <p:spPr>
          <a:xfrm>
            <a:off x="9245600" y="4398434"/>
            <a:ext cx="414867" cy="607484"/>
          </a:xfrm>
          <a:custGeom>
            <a:avLst/>
            <a:gdLst/>
            <a:ahLst/>
            <a:cxnLst/>
            <a:rect l="l" t="t" r="r" b="b"/>
            <a:pathLst>
              <a:path w="392777" h="575845">
                <a:moveTo>
                  <a:pt x="24482" y="10155"/>
                </a:moveTo>
                <a:cubicBezTo>
                  <a:pt x="30669" y="10155"/>
                  <a:pt x="36767" y="12483"/>
                  <a:pt x="41430" y="17139"/>
                </a:cubicBezTo>
                <a:lnTo>
                  <a:pt x="163389" y="138192"/>
                </a:lnTo>
                <a:cubicBezTo>
                  <a:pt x="173432" y="129596"/>
                  <a:pt x="187063" y="124582"/>
                  <a:pt x="202128" y="124582"/>
                </a:cubicBezTo>
                <a:cubicBezTo>
                  <a:pt x="213607" y="124582"/>
                  <a:pt x="225085" y="127447"/>
                  <a:pt x="234411" y="133894"/>
                </a:cubicBezTo>
                <a:lnTo>
                  <a:pt x="351348" y="17139"/>
                </a:lnTo>
                <a:cubicBezTo>
                  <a:pt x="360674" y="7827"/>
                  <a:pt x="376457" y="7827"/>
                  <a:pt x="385783" y="17139"/>
                </a:cubicBezTo>
                <a:cubicBezTo>
                  <a:pt x="395109" y="26451"/>
                  <a:pt x="395109" y="42209"/>
                  <a:pt x="385783" y="51521"/>
                </a:cubicBezTo>
                <a:lnTo>
                  <a:pt x="260955" y="176155"/>
                </a:lnTo>
                <a:cubicBezTo>
                  <a:pt x="260955" y="178304"/>
                  <a:pt x="260955" y="181169"/>
                  <a:pt x="260955" y="183318"/>
                </a:cubicBezTo>
                <a:lnTo>
                  <a:pt x="260955" y="322995"/>
                </a:lnTo>
                <a:cubicBezTo>
                  <a:pt x="260955" y="324427"/>
                  <a:pt x="260955" y="326576"/>
                  <a:pt x="260955" y="328009"/>
                </a:cubicBezTo>
                <a:cubicBezTo>
                  <a:pt x="261672" y="330158"/>
                  <a:pt x="262390" y="331590"/>
                  <a:pt x="263107" y="333739"/>
                </a:cubicBezTo>
                <a:lnTo>
                  <a:pt x="327673" y="540031"/>
                </a:lnTo>
                <a:cubicBezTo>
                  <a:pt x="331978" y="554356"/>
                  <a:pt x="324086" y="570115"/>
                  <a:pt x="309021" y="574412"/>
                </a:cubicBezTo>
                <a:cubicBezTo>
                  <a:pt x="306869" y="575845"/>
                  <a:pt x="303999" y="575845"/>
                  <a:pt x="301130" y="575845"/>
                </a:cubicBezTo>
                <a:cubicBezTo>
                  <a:pt x="288934" y="575845"/>
                  <a:pt x="278173" y="567966"/>
                  <a:pt x="274586" y="556505"/>
                </a:cubicBezTo>
                <a:lnTo>
                  <a:pt x="219346" y="379582"/>
                </a:lnTo>
                <a:cubicBezTo>
                  <a:pt x="213607" y="381014"/>
                  <a:pt x="207867" y="381730"/>
                  <a:pt x="202128" y="381730"/>
                </a:cubicBezTo>
                <a:cubicBezTo>
                  <a:pt x="196389" y="381730"/>
                  <a:pt x="191367" y="381014"/>
                  <a:pt x="186345" y="379582"/>
                </a:cubicBezTo>
                <a:lnTo>
                  <a:pt x="117475" y="551491"/>
                </a:lnTo>
                <a:cubicBezTo>
                  <a:pt x="113171" y="562236"/>
                  <a:pt x="103127" y="568682"/>
                  <a:pt x="91649" y="568682"/>
                </a:cubicBezTo>
                <a:cubicBezTo>
                  <a:pt x="88062" y="568682"/>
                  <a:pt x="85192" y="567966"/>
                  <a:pt x="81605" y="566533"/>
                </a:cubicBezTo>
                <a:cubicBezTo>
                  <a:pt x="67257" y="560803"/>
                  <a:pt x="60083" y="545045"/>
                  <a:pt x="65822" y="530719"/>
                </a:cubicBezTo>
                <a:lnTo>
                  <a:pt x="144019" y="335888"/>
                </a:lnTo>
                <a:cubicBezTo>
                  <a:pt x="143301" y="331590"/>
                  <a:pt x="142584" y="327292"/>
                  <a:pt x="142584" y="322995"/>
                </a:cubicBezTo>
                <a:lnTo>
                  <a:pt x="142584" y="184751"/>
                </a:lnTo>
                <a:cubicBezTo>
                  <a:pt x="139714" y="183318"/>
                  <a:pt x="137562" y="181886"/>
                  <a:pt x="135410" y="179737"/>
                </a:cubicBezTo>
                <a:lnTo>
                  <a:pt x="6995" y="51521"/>
                </a:lnTo>
                <a:cubicBezTo>
                  <a:pt x="-2331" y="42209"/>
                  <a:pt x="-2331" y="26451"/>
                  <a:pt x="6995" y="17139"/>
                </a:cubicBezTo>
                <a:cubicBezTo>
                  <a:pt x="12017" y="12483"/>
                  <a:pt x="18294" y="10155"/>
                  <a:pt x="24482" y="10155"/>
                </a:cubicBezTo>
                <a:close/>
                <a:moveTo>
                  <a:pt x="200303" y="0"/>
                </a:moveTo>
                <a:cubicBezTo>
                  <a:pt x="232183" y="0"/>
                  <a:pt x="258026" y="25817"/>
                  <a:pt x="258026" y="57665"/>
                </a:cubicBezTo>
                <a:cubicBezTo>
                  <a:pt x="258026" y="89513"/>
                  <a:pt x="232183" y="115330"/>
                  <a:pt x="200303" y="115330"/>
                </a:cubicBezTo>
                <a:cubicBezTo>
                  <a:pt x="168423" y="115330"/>
                  <a:pt x="142580" y="89513"/>
                  <a:pt x="142580" y="57665"/>
                </a:cubicBezTo>
                <a:cubicBezTo>
                  <a:pt x="142580" y="25817"/>
                  <a:pt x="168423" y="0"/>
                  <a:pt x="2003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3" name="CustomShape 21">
            <a:extLst>
              <a:ext uri="{FF2B5EF4-FFF2-40B4-BE49-F238E27FC236}">
                <a16:creationId xmlns:a16="http://schemas.microsoft.com/office/drawing/2014/main" id="{31A035CA-D385-49C2-B140-2C5C5468B2D4}"/>
              </a:ext>
            </a:extLst>
          </p:cNvPr>
          <p:cNvSpPr/>
          <p:nvPr/>
        </p:nvSpPr>
        <p:spPr>
          <a:xfrm>
            <a:off x="8930550" y="5065185"/>
            <a:ext cx="962421" cy="2344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TW" sz="933">
                <a:solidFill>
                  <a:srgbClr val="004C79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身體/手勢識別</a:t>
            </a:r>
            <a:endParaRPr lang="en-US" altLang="zh-TW" sz="933">
              <a:latin typeface="Arial" panose="020B0604020202020204" pitchFamily="34" charset="0"/>
            </a:endParaRPr>
          </a:p>
        </p:txBody>
      </p:sp>
      <p:sp>
        <p:nvSpPr>
          <p:cNvPr id="1314" name="CustomShape 22">
            <a:extLst>
              <a:ext uri="{FF2B5EF4-FFF2-40B4-BE49-F238E27FC236}">
                <a16:creationId xmlns:a16="http://schemas.microsoft.com/office/drawing/2014/main" id="{BC158460-F92C-4E30-8168-8AD66688CAFE}"/>
              </a:ext>
            </a:extLst>
          </p:cNvPr>
          <p:cNvSpPr/>
          <p:nvPr/>
        </p:nvSpPr>
        <p:spPr>
          <a:xfrm>
            <a:off x="10388600" y="4398434"/>
            <a:ext cx="592667" cy="607484"/>
          </a:xfrm>
          <a:custGeom>
            <a:avLst/>
            <a:gdLst/>
            <a:ahLst/>
            <a:cxnLst/>
            <a:rect l="l" t="t" r="r" b="b"/>
            <a:pathLst>
              <a:path w="575146" h="589790">
                <a:moveTo>
                  <a:pt x="287546" y="529611"/>
                </a:moveTo>
                <a:lnTo>
                  <a:pt x="209188" y="557121"/>
                </a:lnTo>
                <a:lnTo>
                  <a:pt x="290129" y="582913"/>
                </a:lnTo>
                <a:lnTo>
                  <a:pt x="369348" y="557121"/>
                </a:lnTo>
                <a:close/>
                <a:moveTo>
                  <a:pt x="383125" y="497801"/>
                </a:moveTo>
                <a:lnTo>
                  <a:pt x="298740" y="526172"/>
                </a:lnTo>
                <a:lnTo>
                  <a:pt x="378820" y="552823"/>
                </a:lnTo>
                <a:cubicBezTo>
                  <a:pt x="379681" y="552823"/>
                  <a:pt x="379681" y="552823"/>
                  <a:pt x="380542" y="553682"/>
                </a:cubicBezTo>
                <a:lnTo>
                  <a:pt x="467511" y="525312"/>
                </a:lnTo>
                <a:close/>
                <a:moveTo>
                  <a:pt x="190244" y="496942"/>
                </a:moveTo>
                <a:lnTo>
                  <a:pt x="108441" y="524452"/>
                </a:lnTo>
                <a:lnTo>
                  <a:pt x="197133" y="552823"/>
                </a:lnTo>
                <a:lnTo>
                  <a:pt x="276352" y="526172"/>
                </a:lnTo>
                <a:close/>
                <a:moveTo>
                  <a:pt x="104136" y="468571"/>
                </a:moveTo>
                <a:lnTo>
                  <a:pt x="19750" y="496082"/>
                </a:lnTo>
                <a:lnTo>
                  <a:pt x="97247" y="521014"/>
                </a:lnTo>
                <a:lnTo>
                  <a:pt x="179050" y="493503"/>
                </a:lnTo>
                <a:close/>
                <a:moveTo>
                  <a:pt x="470955" y="467712"/>
                </a:moveTo>
                <a:lnTo>
                  <a:pt x="394319" y="493503"/>
                </a:lnTo>
                <a:lnTo>
                  <a:pt x="478705" y="521873"/>
                </a:lnTo>
                <a:lnTo>
                  <a:pt x="559647" y="496082"/>
                </a:lnTo>
                <a:lnTo>
                  <a:pt x="471817" y="467712"/>
                </a:lnTo>
                <a:cubicBezTo>
                  <a:pt x="471817" y="467712"/>
                  <a:pt x="470955" y="467712"/>
                  <a:pt x="470955" y="467712"/>
                </a:cubicBezTo>
                <a:close/>
                <a:moveTo>
                  <a:pt x="286685" y="465132"/>
                </a:moveTo>
                <a:lnTo>
                  <a:pt x="201438" y="493503"/>
                </a:lnTo>
                <a:lnTo>
                  <a:pt x="287546" y="522733"/>
                </a:lnTo>
                <a:lnTo>
                  <a:pt x="371931" y="493503"/>
                </a:lnTo>
                <a:close/>
                <a:moveTo>
                  <a:pt x="202299" y="436762"/>
                </a:moveTo>
                <a:lnTo>
                  <a:pt x="115330" y="465132"/>
                </a:lnTo>
                <a:lnTo>
                  <a:pt x="190244" y="490064"/>
                </a:lnTo>
                <a:lnTo>
                  <a:pt x="275491" y="461694"/>
                </a:lnTo>
                <a:close/>
                <a:moveTo>
                  <a:pt x="373654" y="435902"/>
                </a:moveTo>
                <a:lnTo>
                  <a:pt x="297879" y="461694"/>
                </a:lnTo>
                <a:lnTo>
                  <a:pt x="383125" y="490064"/>
                </a:lnTo>
                <a:lnTo>
                  <a:pt x="460623" y="464273"/>
                </a:lnTo>
                <a:close/>
                <a:moveTo>
                  <a:pt x="290129" y="408392"/>
                </a:moveTo>
                <a:lnTo>
                  <a:pt x="213493" y="433323"/>
                </a:lnTo>
                <a:lnTo>
                  <a:pt x="286685" y="457395"/>
                </a:lnTo>
                <a:lnTo>
                  <a:pt x="362460" y="431604"/>
                </a:lnTo>
                <a:close/>
                <a:moveTo>
                  <a:pt x="288407" y="400654"/>
                </a:moveTo>
                <a:cubicBezTo>
                  <a:pt x="289268" y="400654"/>
                  <a:pt x="290129" y="400654"/>
                  <a:pt x="290990" y="400654"/>
                </a:cubicBezTo>
                <a:lnTo>
                  <a:pt x="572563" y="492643"/>
                </a:lnTo>
                <a:cubicBezTo>
                  <a:pt x="574285" y="493503"/>
                  <a:pt x="575146" y="494363"/>
                  <a:pt x="575146" y="496082"/>
                </a:cubicBezTo>
                <a:cubicBezTo>
                  <a:pt x="575146" y="497801"/>
                  <a:pt x="574285" y="499521"/>
                  <a:pt x="572563" y="499521"/>
                </a:cubicBezTo>
                <a:lnTo>
                  <a:pt x="290990" y="589790"/>
                </a:lnTo>
                <a:cubicBezTo>
                  <a:pt x="290129" y="589790"/>
                  <a:pt x="290129" y="589790"/>
                  <a:pt x="290129" y="589790"/>
                </a:cubicBezTo>
                <a:cubicBezTo>
                  <a:pt x="289268" y="589790"/>
                  <a:pt x="289268" y="589790"/>
                  <a:pt x="288407" y="589790"/>
                </a:cubicBezTo>
                <a:lnTo>
                  <a:pt x="96386" y="527891"/>
                </a:lnTo>
                <a:cubicBezTo>
                  <a:pt x="96386" y="527891"/>
                  <a:pt x="95525" y="527891"/>
                  <a:pt x="95525" y="527891"/>
                </a:cubicBezTo>
                <a:lnTo>
                  <a:pt x="6834" y="499521"/>
                </a:lnTo>
                <a:cubicBezTo>
                  <a:pt x="5973" y="499521"/>
                  <a:pt x="5112" y="497801"/>
                  <a:pt x="5112" y="496082"/>
                </a:cubicBezTo>
                <a:cubicBezTo>
                  <a:pt x="5112" y="494363"/>
                  <a:pt x="5973" y="493503"/>
                  <a:pt x="6834" y="492643"/>
                </a:cubicBezTo>
                <a:close/>
                <a:moveTo>
                  <a:pt x="328061" y="204610"/>
                </a:moveTo>
                <a:cubicBezTo>
                  <a:pt x="360768" y="204610"/>
                  <a:pt x="383146" y="211487"/>
                  <a:pt x="399500" y="225242"/>
                </a:cubicBezTo>
                <a:cubicBezTo>
                  <a:pt x="415853" y="238996"/>
                  <a:pt x="427042" y="259627"/>
                  <a:pt x="427042" y="288855"/>
                </a:cubicBezTo>
                <a:cubicBezTo>
                  <a:pt x="427042" y="319802"/>
                  <a:pt x="415853" y="343872"/>
                  <a:pt x="399500" y="358486"/>
                </a:cubicBezTo>
                <a:cubicBezTo>
                  <a:pt x="382286" y="373960"/>
                  <a:pt x="354743" y="382556"/>
                  <a:pt x="320315" y="382556"/>
                </a:cubicBezTo>
                <a:cubicBezTo>
                  <a:pt x="301380" y="382556"/>
                  <a:pt x="287608" y="381697"/>
                  <a:pt x="277280" y="379977"/>
                </a:cubicBezTo>
                <a:lnTo>
                  <a:pt x="277280" y="259627"/>
                </a:lnTo>
                <a:lnTo>
                  <a:pt x="309126" y="259627"/>
                </a:lnTo>
                <a:lnTo>
                  <a:pt x="309126" y="355907"/>
                </a:lnTo>
                <a:cubicBezTo>
                  <a:pt x="313429" y="356767"/>
                  <a:pt x="320315" y="356767"/>
                  <a:pt x="327201" y="356767"/>
                </a:cubicBezTo>
                <a:cubicBezTo>
                  <a:pt x="368514" y="356767"/>
                  <a:pt x="392614" y="334416"/>
                  <a:pt x="392614" y="289715"/>
                </a:cubicBezTo>
                <a:cubicBezTo>
                  <a:pt x="393475" y="251891"/>
                  <a:pt x="371096" y="229540"/>
                  <a:pt x="330643" y="229540"/>
                </a:cubicBezTo>
                <a:lnTo>
                  <a:pt x="277280" y="229540"/>
                </a:lnTo>
                <a:lnTo>
                  <a:pt x="277280" y="205470"/>
                </a:lnTo>
                <a:close/>
                <a:moveTo>
                  <a:pt x="209159" y="203781"/>
                </a:moveTo>
                <a:cubicBezTo>
                  <a:pt x="245307" y="203781"/>
                  <a:pt x="263381" y="223546"/>
                  <a:pt x="263381" y="245889"/>
                </a:cubicBezTo>
                <a:cubicBezTo>
                  <a:pt x="263381" y="263935"/>
                  <a:pt x="253053" y="279404"/>
                  <a:pt x="231537" y="286278"/>
                </a:cubicBezTo>
                <a:lnTo>
                  <a:pt x="231537" y="287138"/>
                </a:lnTo>
                <a:cubicBezTo>
                  <a:pt x="252193" y="290575"/>
                  <a:pt x="269406" y="306903"/>
                  <a:pt x="269406" y="330964"/>
                </a:cubicBezTo>
                <a:cubicBezTo>
                  <a:pt x="269406" y="360182"/>
                  <a:pt x="245307" y="383384"/>
                  <a:pt x="201413" y="383384"/>
                </a:cubicBezTo>
                <a:cubicBezTo>
                  <a:pt x="180757" y="383384"/>
                  <a:pt x="162683" y="377369"/>
                  <a:pt x="153216" y="371353"/>
                </a:cubicBezTo>
                <a:lnTo>
                  <a:pt x="160101" y="346432"/>
                </a:lnTo>
                <a:cubicBezTo>
                  <a:pt x="166987" y="350729"/>
                  <a:pt x="183339" y="356745"/>
                  <a:pt x="200553" y="356745"/>
                </a:cubicBezTo>
                <a:cubicBezTo>
                  <a:pt x="225512" y="356745"/>
                  <a:pt x="235840" y="342995"/>
                  <a:pt x="234979" y="329246"/>
                </a:cubicBezTo>
                <a:cubicBezTo>
                  <a:pt x="234979" y="308621"/>
                  <a:pt x="216045" y="300028"/>
                  <a:pt x="196249" y="300028"/>
                </a:cubicBezTo>
                <a:lnTo>
                  <a:pt x="180757" y="300028"/>
                </a:lnTo>
                <a:lnTo>
                  <a:pt x="180757" y="275966"/>
                </a:lnTo>
                <a:lnTo>
                  <a:pt x="195389" y="275966"/>
                </a:lnTo>
                <a:cubicBezTo>
                  <a:pt x="210881" y="275966"/>
                  <a:pt x="229815" y="269091"/>
                  <a:pt x="229815" y="251045"/>
                </a:cubicBezTo>
                <a:cubicBezTo>
                  <a:pt x="229815" y="239874"/>
                  <a:pt x="221209" y="229562"/>
                  <a:pt x="202274" y="229562"/>
                </a:cubicBezTo>
                <a:cubicBezTo>
                  <a:pt x="187643" y="229562"/>
                  <a:pt x="173872" y="235577"/>
                  <a:pt x="166126" y="240733"/>
                </a:cubicBezTo>
                <a:lnTo>
                  <a:pt x="159241" y="216671"/>
                </a:lnTo>
                <a:cubicBezTo>
                  <a:pt x="168708" y="209797"/>
                  <a:pt x="188503" y="203781"/>
                  <a:pt x="209159" y="203781"/>
                </a:cubicBezTo>
                <a:close/>
                <a:moveTo>
                  <a:pt x="470897" y="157360"/>
                </a:moveTo>
                <a:cubicBezTo>
                  <a:pt x="472595" y="157360"/>
                  <a:pt x="474292" y="158220"/>
                  <a:pt x="474292" y="159939"/>
                </a:cubicBezTo>
                <a:lnTo>
                  <a:pt x="474292" y="420425"/>
                </a:lnTo>
                <a:cubicBezTo>
                  <a:pt x="474292" y="422145"/>
                  <a:pt x="472595" y="423864"/>
                  <a:pt x="470897" y="423864"/>
                </a:cubicBezTo>
                <a:cubicBezTo>
                  <a:pt x="469200" y="423864"/>
                  <a:pt x="468351" y="422145"/>
                  <a:pt x="468351" y="420425"/>
                </a:cubicBezTo>
                <a:lnTo>
                  <a:pt x="468351" y="159939"/>
                </a:lnTo>
                <a:cubicBezTo>
                  <a:pt x="468351" y="158220"/>
                  <a:pt x="469200" y="157360"/>
                  <a:pt x="470897" y="157360"/>
                </a:cubicBezTo>
                <a:close/>
                <a:moveTo>
                  <a:pt x="101604" y="156531"/>
                </a:moveTo>
                <a:cubicBezTo>
                  <a:pt x="103302" y="156531"/>
                  <a:pt x="104999" y="157391"/>
                  <a:pt x="104999" y="159110"/>
                </a:cubicBezTo>
                <a:lnTo>
                  <a:pt x="104999" y="419596"/>
                </a:lnTo>
                <a:cubicBezTo>
                  <a:pt x="104999" y="421316"/>
                  <a:pt x="103302" y="423035"/>
                  <a:pt x="101604" y="423035"/>
                </a:cubicBezTo>
                <a:cubicBezTo>
                  <a:pt x="99907" y="423035"/>
                  <a:pt x="99058" y="421316"/>
                  <a:pt x="99058" y="419596"/>
                </a:cubicBezTo>
                <a:lnTo>
                  <a:pt x="99058" y="159110"/>
                </a:lnTo>
                <a:cubicBezTo>
                  <a:pt x="99058" y="157391"/>
                  <a:pt x="99907" y="156531"/>
                  <a:pt x="101604" y="156531"/>
                </a:cubicBezTo>
                <a:close/>
                <a:moveTo>
                  <a:pt x="282350" y="128138"/>
                </a:moveTo>
                <a:lnTo>
                  <a:pt x="204876" y="154798"/>
                </a:lnTo>
                <a:lnTo>
                  <a:pt x="285793" y="180598"/>
                </a:lnTo>
                <a:lnTo>
                  <a:pt x="362406" y="155658"/>
                </a:lnTo>
                <a:close/>
                <a:moveTo>
                  <a:pt x="564784" y="119505"/>
                </a:moveTo>
                <a:cubicBezTo>
                  <a:pt x="566511" y="119505"/>
                  <a:pt x="568238" y="121225"/>
                  <a:pt x="568238" y="122944"/>
                </a:cubicBezTo>
                <a:lnTo>
                  <a:pt x="568238" y="457451"/>
                </a:lnTo>
                <a:cubicBezTo>
                  <a:pt x="568238" y="459170"/>
                  <a:pt x="566511" y="460890"/>
                  <a:pt x="564784" y="460890"/>
                </a:cubicBezTo>
                <a:cubicBezTo>
                  <a:pt x="563057" y="460890"/>
                  <a:pt x="561330" y="459170"/>
                  <a:pt x="561330" y="457451"/>
                </a:cubicBezTo>
                <a:lnTo>
                  <a:pt x="561330" y="122944"/>
                </a:lnTo>
                <a:cubicBezTo>
                  <a:pt x="561330" y="121225"/>
                  <a:pt x="563057" y="119505"/>
                  <a:pt x="564784" y="119505"/>
                </a:cubicBezTo>
                <a:close/>
                <a:moveTo>
                  <a:pt x="8566" y="118676"/>
                </a:moveTo>
                <a:cubicBezTo>
                  <a:pt x="10293" y="118676"/>
                  <a:pt x="12020" y="120395"/>
                  <a:pt x="12020" y="122114"/>
                </a:cubicBezTo>
                <a:lnTo>
                  <a:pt x="12020" y="456484"/>
                </a:lnTo>
                <a:cubicBezTo>
                  <a:pt x="12020" y="458203"/>
                  <a:pt x="10293" y="459922"/>
                  <a:pt x="8566" y="459922"/>
                </a:cubicBezTo>
                <a:cubicBezTo>
                  <a:pt x="5975" y="459922"/>
                  <a:pt x="5112" y="458203"/>
                  <a:pt x="5112" y="456484"/>
                </a:cubicBezTo>
                <a:lnTo>
                  <a:pt x="5112" y="122114"/>
                </a:lnTo>
                <a:cubicBezTo>
                  <a:pt x="5112" y="120395"/>
                  <a:pt x="5975" y="118676"/>
                  <a:pt x="8566" y="118676"/>
                </a:cubicBezTo>
                <a:close/>
                <a:moveTo>
                  <a:pt x="381344" y="95459"/>
                </a:moveTo>
                <a:lnTo>
                  <a:pt x="293540" y="124698"/>
                </a:lnTo>
                <a:lnTo>
                  <a:pt x="373597" y="152218"/>
                </a:lnTo>
                <a:lnTo>
                  <a:pt x="463983" y="122978"/>
                </a:lnTo>
                <a:close/>
                <a:moveTo>
                  <a:pt x="186798" y="95459"/>
                </a:moveTo>
                <a:lnTo>
                  <a:pt x="105881" y="122978"/>
                </a:lnTo>
                <a:lnTo>
                  <a:pt x="193685" y="150498"/>
                </a:lnTo>
                <a:lnTo>
                  <a:pt x="271159" y="124698"/>
                </a:lnTo>
                <a:close/>
                <a:moveTo>
                  <a:pt x="468287" y="66219"/>
                </a:moveTo>
                <a:lnTo>
                  <a:pt x="392535" y="92019"/>
                </a:lnTo>
                <a:lnTo>
                  <a:pt x="474313" y="118678"/>
                </a:lnTo>
                <a:cubicBezTo>
                  <a:pt x="474313" y="118678"/>
                  <a:pt x="475174" y="119538"/>
                  <a:pt x="475174" y="119538"/>
                </a:cubicBezTo>
                <a:lnTo>
                  <a:pt x="555230" y="93739"/>
                </a:lnTo>
                <a:lnTo>
                  <a:pt x="469148" y="66219"/>
                </a:lnTo>
                <a:cubicBezTo>
                  <a:pt x="468287" y="66219"/>
                  <a:pt x="468287" y="66219"/>
                  <a:pt x="468287" y="66219"/>
                </a:cubicBezTo>
                <a:close/>
                <a:moveTo>
                  <a:pt x="100716" y="66219"/>
                </a:moveTo>
                <a:lnTo>
                  <a:pt x="15495" y="93739"/>
                </a:lnTo>
                <a:lnTo>
                  <a:pt x="94690" y="119538"/>
                </a:lnTo>
                <a:lnTo>
                  <a:pt x="175608" y="92019"/>
                </a:lnTo>
                <a:lnTo>
                  <a:pt x="102438" y="67079"/>
                </a:lnTo>
                <a:cubicBezTo>
                  <a:pt x="101577" y="67079"/>
                  <a:pt x="101577" y="67079"/>
                  <a:pt x="100716" y="66219"/>
                </a:cubicBezTo>
                <a:close/>
                <a:moveTo>
                  <a:pt x="284071" y="62779"/>
                </a:moveTo>
                <a:lnTo>
                  <a:pt x="197989" y="92019"/>
                </a:lnTo>
                <a:lnTo>
                  <a:pt x="282350" y="121258"/>
                </a:lnTo>
                <a:lnTo>
                  <a:pt x="370153" y="92019"/>
                </a:lnTo>
                <a:close/>
                <a:moveTo>
                  <a:pt x="199711" y="35259"/>
                </a:moveTo>
                <a:lnTo>
                  <a:pt x="111907" y="62779"/>
                </a:lnTo>
                <a:lnTo>
                  <a:pt x="186798" y="88579"/>
                </a:lnTo>
                <a:lnTo>
                  <a:pt x="272881" y="59339"/>
                </a:lnTo>
                <a:close/>
                <a:moveTo>
                  <a:pt x="370153" y="34399"/>
                </a:moveTo>
                <a:lnTo>
                  <a:pt x="295262" y="59339"/>
                </a:lnTo>
                <a:lnTo>
                  <a:pt x="381344" y="87719"/>
                </a:lnTo>
                <a:lnTo>
                  <a:pt x="457097" y="62779"/>
                </a:lnTo>
                <a:close/>
                <a:moveTo>
                  <a:pt x="285793" y="6880"/>
                </a:moveTo>
                <a:lnTo>
                  <a:pt x="210901" y="30959"/>
                </a:lnTo>
                <a:lnTo>
                  <a:pt x="284071" y="55899"/>
                </a:lnTo>
                <a:lnTo>
                  <a:pt x="358963" y="30959"/>
                </a:lnTo>
                <a:close/>
                <a:moveTo>
                  <a:pt x="284071" y="0"/>
                </a:moveTo>
                <a:cubicBezTo>
                  <a:pt x="284932" y="0"/>
                  <a:pt x="285793" y="0"/>
                  <a:pt x="286654" y="0"/>
                </a:cubicBezTo>
                <a:lnTo>
                  <a:pt x="568143" y="90299"/>
                </a:lnTo>
                <a:cubicBezTo>
                  <a:pt x="569864" y="91159"/>
                  <a:pt x="570725" y="92019"/>
                  <a:pt x="570725" y="93739"/>
                </a:cubicBezTo>
                <a:cubicBezTo>
                  <a:pt x="570725" y="95459"/>
                  <a:pt x="569864" y="96319"/>
                  <a:pt x="568143" y="97179"/>
                </a:cubicBezTo>
                <a:lnTo>
                  <a:pt x="376179" y="159099"/>
                </a:lnTo>
                <a:cubicBezTo>
                  <a:pt x="375318" y="159099"/>
                  <a:pt x="374458" y="159099"/>
                  <a:pt x="373597" y="159099"/>
                </a:cubicBezTo>
                <a:lnTo>
                  <a:pt x="286654" y="187478"/>
                </a:lnTo>
                <a:cubicBezTo>
                  <a:pt x="285793" y="187478"/>
                  <a:pt x="285793" y="187478"/>
                  <a:pt x="285793" y="187478"/>
                </a:cubicBezTo>
                <a:cubicBezTo>
                  <a:pt x="284932" y="187478"/>
                  <a:pt x="284932" y="187478"/>
                  <a:pt x="284071" y="187478"/>
                </a:cubicBezTo>
                <a:lnTo>
                  <a:pt x="193685" y="158239"/>
                </a:lnTo>
                <a:cubicBezTo>
                  <a:pt x="192824" y="158239"/>
                  <a:pt x="192824" y="158239"/>
                  <a:pt x="191963" y="158239"/>
                </a:cubicBezTo>
                <a:cubicBezTo>
                  <a:pt x="191102" y="158239"/>
                  <a:pt x="190242" y="158239"/>
                  <a:pt x="189381" y="156518"/>
                </a:cubicBezTo>
                <a:lnTo>
                  <a:pt x="93830" y="126418"/>
                </a:lnTo>
                <a:lnTo>
                  <a:pt x="2582" y="97179"/>
                </a:lnTo>
                <a:cubicBezTo>
                  <a:pt x="1722" y="96319"/>
                  <a:pt x="0" y="95459"/>
                  <a:pt x="0" y="93739"/>
                </a:cubicBezTo>
                <a:cubicBezTo>
                  <a:pt x="0" y="92019"/>
                  <a:pt x="1722" y="91159"/>
                  <a:pt x="2582" y="902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5" name="CustomShape 23">
            <a:extLst>
              <a:ext uri="{FF2B5EF4-FFF2-40B4-BE49-F238E27FC236}">
                <a16:creationId xmlns:a16="http://schemas.microsoft.com/office/drawing/2014/main" id="{73E87045-993F-47F5-8D10-BCDFC3132174}"/>
              </a:ext>
            </a:extLst>
          </p:cNvPr>
          <p:cNvSpPr/>
          <p:nvPr/>
        </p:nvSpPr>
        <p:spPr>
          <a:xfrm>
            <a:off x="10369246" y="5113867"/>
            <a:ext cx="601745" cy="2344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TW" sz="933">
                <a:solidFill>
                  <a:srgbClr val="004C79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3D 感知</a:t>
            </a:r>
            <a:endParaRPr lang="en-US" altLang="zh-TW" sz="933">
              <a:latin typeface="Arial" panose="020B0604020202020204" pitchFamily="34" charset="0"/>
            </a:endParaRPr>
          </a:p>
        </p:txBody>
      </p:sp>
      <p:sp>
        <p:nvSpPr>
          <p:cNvPr id="1316" name="CustomShape 24">
            <a:extLst>
              <a:ext uri="{FF2B5EF4-FFF2-40B4-BE49-F238E27FC236}">
                <a16:creationId xmlns:a16="http://schemas.microsoft.com/office/drawing/2014/main" id="{32A9F847-F71C-49F5-9679-5B89423BE399}"/>
              </a:ext>
            </a:extLst>
          </p:cNvPr>
          <p:cNvSpPr/>
          <p:nvPr/>
        </p:nvSpPr>
        <p:spPr>
          <a:xfrm>
            <a:off x="9315451" y="2182284"/>
            <a:ext cx="1566333" cy="406400"/>
          </a:xfrm>
          <a:prstGeom prst="roundRect">
            <a:avLst>
              <a:gd name="adj" fmla="val 16667"/>
            </a:avLst>
          </a:prstGeom>
          <a:solidFill>
            <a:srgbClr val="004C79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PMingLiU" panose="02020500000000000000" pitchFamily="18" charset="-12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en-US" altLang="zh-TW" sz="1600" b="1">
                <a:solidFill>
                  <a:srgbClr val="FFFFFF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應用</a:t>
            </a:r>
            <a:endParaRPr lang="en-US" altLang="zh-TW" sz="1600">
              <a:latin typeface="Arial" panose="020B0604020202020204" pitchFamily="34" charset="0"/>
            </a:endParaRPr>
          </a:p>
        </p:txBody>
      </p:sp>
      <p:pic>
        <p:nvPicPr>
          <p:cNvPr id="38938" name="图片 48">
            <a:extLst>
              <a:ext uri="{FF2B5EF4-FFF2-40B4-BE49-F238E27FC236}">
                <a16:creationId xmlns:a16="http://schemas.microsoft.com/office/drawing/2014/main" id="{46CA0524-E02E-49AF-931D-90A96856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2819400"/>
            <a:ext cx="643467" cy="62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9" name="图片 49">
            <a:extLst>
              <a:ext uri="{FF2B5EF4-FFF2-40B4-BE49-F238E27FC236}">
                <a16:creationId xmlns:a16="http://schemas.microsoft.com/office/drawing/2014/main" id="{F436E1C1-9CBD-4883-A6F2-6D7EB551C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285" y="1890185"/>
            <a:ext cx="543983" cy="63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0" name="图片 50">
            <a:extLst>
              <a:ext uri="{FF2B5EF4-FFF2-40B4-BE49-F238E27FC236}">
                <a16:creationId xmlns:a16="http://schemas.microsoft.com/office/drawing/2014/main" id="{13D67679-B88D-45ED-8EB4-F4BCCE2D6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34" y="3822700"/>
            <a:ext cx="681567" cy="61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1" name="图片 51">
            <a:extLst>
              <a:ext uri="{FF2B5EF4-FFF2-40B4-BE49-F238E27FC236}">
                <a16:creationId xmlns:a16="http://schemas.microsoft.com/office/drawing/2014/main" id="{430BDFEF-FFBA-4FD7-84C0-CAF7A6E7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2" y="5734051"/>
            <a:ext cx="613833" cy="65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2" name="图片 52">
            <a:extLst>
              <a:ext uri="{FF2B5EF4-FFF2-40B4-BE49-F238E27FC236}">
                <a16:creationId xmlns:a16="http://schemas.microsoft.com/office/drawing/2014/main" id="{B6E316C1-F98B-4279-9896-8166F11B9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4" y="4730751"/>
            <a:ext cx="632884" cy="666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2" name="圖片 3">
            <a:extLst>
              <a:ext uri="{FF2B5EF4-FFF2-40B4-BE49-F238E27FC236}">
                <a16:creationId xmlns:a16="http://schemas.microsoft.com/office/drawing/2014/main" id="{6EF5B828-6212-4865-A1FF-C7D5293BC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782484"/>
            <a:ext cx="577851" cy="57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3" name="圖片 32">
            <a:extLst>
              <a:ext uri="{FF2B5EF4-FFF2-40B4-BE49-F238E27FC236}">
                <a16:creationId xmlns:a16="http://schemas.microsoft.com/office/drawing/2014/main" id="{7CD4A466-158E-4F5A-B3A8-635DC518E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8" y="4811184"/>
            <a:ext cx="575733" cy="57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4" name="圖片 33">
            <a:extLst>
              <a:ext uri="{FF2B5EF4-FFF2-40B4-BE49-F238E27FC236}">
                <a16:creationId xmlns:a16="http://schemas.microsoft.com/office/drawing/2014/main" id="{00D5DAC0-9CCD-442B-920B-BE80AFCAD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8" y="2802467"/>
            <a:ext cx="575733" cy="57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6412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2C81746-2C46-4FCF-AB5E-F12BD72B0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69FF20-FEC3-44F3-91BE-9C03A60C12FD}" type="slidenum">
              <a:rPr kumimoji="0" lang="zh-TW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PMingLiU" pitchFamily="18" charset="-120"/>
                <a:cs typeface="+mn-cs"/>
              </a:rPr>
              <a:t>28</a:t>
            </a:fld>
            <a:endParaRPr kumimoji="0" lang="zh-TW" altLang="en-US" sz="1200" b="0" i="0" u="none" strike="noStrike" kern="1200" cap="none" spc="0" normalizeH="0" baseline="0" noProof="1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PMingLiU" pitchFamily="18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7BB0A0-68B1-415F-8E16-877EF86F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46" y="0"/>
            <a:ext cx="9638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4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ïSľïḓé"/>
          <p:cNvSpPr txBox="1"/>
          <p:nvPr/>
        </p:nvSpPr>
        <p:spPr bwMode="auto">
          <a:xfrm>
            <a:off x="1069896" y="1434891"/>
            <a:ext cx="3631764" cy="86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20" tIns="60960" rIns="121920" bIns="6096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dirty="0">
                <a:solidFill>
                  <a:schemeClr val="bg1"/>
                </a:solidFill>
                <a:latin typeface="Calibri" panose="020F0502020204030204" pitchFamily="34" charset="0"/>
                <a:ea typeface="PMingLiU" pitchFamily="18" charset="-120"/>
              </a:rPr>
              <a:t>CONTENTS</a:t>
            </a:r>
          </a:p>
        </p:txBody>
      </p:sp>
      <p:sp>
        <p:nvSpPr>
          <p:cNvPr id="43" name="îs1îḋè"/>
          <p:cNvSpPr txBox="1"/>
          <p:nvPr/>
        </p:nvSpPr>
        <p:spPr>
          <a:xfrm>
            <a:off x="965284" y="1181454"/>
            <a:ext cx="622393" cy="615553"/>
          </a:xfrm>
          <a:prstGeom prst="rect">
            <a:avLst/>
          </a:prstGeom>
          <a:noFill/>
        </p:spPr>
        <p:txBody>
          <a:bodyPr wrap="square" lIns="121920" tIns="60960" rIns="121920" bIns="60960" anchor="ctr" anchorCtr="0">
            <a:normAutofit/>
          </a:bodyPr>
          <a:lstStyle>
            <a:defPPr>
              <a:defRPr lang="zh-CN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F81BD"/>
                </a:solidFill>
                <a:latin typeface="Impact" panose="020B0806030902050204" pitchFamily="34" charset="0"/>
                <a:ea typeface="PMingLiU" pitchFamily="18" charset="-120"/>
              </a:defRPr>
            </a:lvl1pPr>
          </a:lstStyle>
          <a:p>
            <a:r>
              <a:rPr lang="en-US" dirty="0"/>
              <a:t>01</a:t>
            </a:r>
          </a:p>
        </p:txBody>
      </p:sp>
      <p:sp>
        <p:nvSpPr>
          <p:cNvPr id="50" name="îṧḷîḍè"/>
          <p:cNvSpPr txBox="1"/>
          <p:nvPr/>
        </p:nvSpPr>
        <p:spPr>
          <a:xfrm>
            <a:off x="940705" y="2375884"/>
            <a:ext cx="671552" cy="615553"/>
          </a:xfrm>
          <a:prstGeom prst="rect">
            <a:avLst/>
          </a:prstGeom>
          <a:noFill/>
        </p:spPr>
        <p:txBody>
          <a:bodyPr wrap="square" lIns="121920" tIns="60960" rIns="121920" bIns="60960" anchor="ctr" anchorCtr="0">
            <a:normAutofit/>
          </a:bodyPr>
          <a:lstStyle>
            <a:defPPr>
              <a:defRPr lang="zh-TW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F81BD"/>
                </a:solidFill>
                <a:latin typeface="Impact" panose="020B0806030902050204" pitchFamily="34" charset="0"/>
                <a:ea typeface="PMingLiU" pitchFamily="18" charset="-120"/>
              </a:defRPr>
            </a:lvl1pPr>
          </a:lstStyle>
          <a:p>
            <a:r>
              <a:rPr lang="en-US" altLang="zh-CN" dirty="0"/>
              <a:t>02</a:t>
            </a:r>
            <a:endParaRPr lang="en-US" dirty="0"/>
          </a:p>
        </p:txBody>
      </p:sp>
      <p:sp>
        <p:nvSpPr>
          <p:cNvPr id="52" name="iSľiḑé"/>
          <p:cNvSpPr txBox="1"/>
          <p:nvPr/>
        </p:nvSpPr>
        <p:spPr bwMode="auto">
          <a:xfrm>
            <a:off x="1828876" y="1284699"/>
            <a:ext cx="5122829" cy="46526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20" tIns="60960" rIns="121920" bIns="60960" anchor="ctr">
            <a:normAutofit/>
          </a:bodyPr>
          <a:lstStyle>
            <a:defPPr>
              <a:defRPr lang="zh-CN"/>
            </a:defPPr>
            <a:lvl1pPr defTabSz="1218323" fontAlgn="base">
              <a:spcBef>
                <a:spcPct val="0"/>
              </a:spcBef>
              <a:spcAft>
                <a:spcPct val="0"/>
              </a:spcAft>
              <a:defRPr sz="2133" b="1">
                <a:solidFill>
                  <a:prstClr val="black"/>
                </a:solidFill>
                <a:latin typeface="Calibri" panose="020F0502020204030204" pitchFamily="34" charset="0"/>
                <a:ea typeface="PMingLiU" pitchFamily="18" charset="-120"/>
              </a:defRPr>
            </a:lvl1pPr>
            <a:lvl2pPr defTabSz="913765"/>
            <a:lvl3pPr defTabSz="913765"/>
            <a:lvl4pPr defTabSz="913765"/>
            <a:lvl5pPr defTabSz="913765"/>
            <a:lvl6pPr defTabSz="913765"/>
            <a:lvl7pPr defTabSz="913765"/>
            <a:lvl8pPr defTabSz="913765"/>
            <a:lvl9pPr defTabSz="913765"/>
          </a:lstStyle>
          <a:p>
            <a:r>
              <a:rPr lang="zh-TW" altLang="en-US" dirty="0"/>
              <a:t>邊緣計算 </a:t>
            </a:r>
            <a:endParaRPr lang="en-US" altLang="zh-CN" dirty="0"/>
          </a:p>
        </p:txBody>
      </p:sp>
      <p:sp>
        <p:nvSpPr>
          <p:cNvPr id="55" name="išḻíḑe"/>
          <p:cNvSpPr txBox="1"/>
          <p:nvPr/>
        </p:nvSpPr>
        <p:spPr>
          <a:xfrm>
            <a:off x="934293" y="3570315"/>
            <a:ext cx="684376" cy="615553"/>
          </a:xfrm>
          <a:prstGeom prst="rect">
            <a:avLst/>
          </a:prstGeom>
          <a:noFill/>
        </p:spPr>
        <p:txBody>
          <a:bodyPr wrap="square" lIns="121920" tIns="60960" rIns="121920" bIns="60960" anchor="ctr" anchorCtr="0">
            <a:normAutofit/>
          </a:bodyPr>
          <a:lstStyle>
            <a:defPPr>
              <a:defRPr lang="zh-TW"/>
            </a:defPPr>
            <a:lvl1pPr algn="ctr" defTabSz="121917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4F81BD"/>
                </a:solidFill>
                <a:latin typeface="Impact" panose="020B0806030902050204" pitchFamily="34" charset="0"/>
                <a:ea typeface="PMingLiU" pitchFamily="18" charset="-120"/>
              </a:defRPr>
            </a:lvl1pPr>
          </a:lstStyle>
          <a:p>
            <a:r>
              <a:rPr lang="en-US" altLang="zh-CN" dirty="0"/>
              <a:t>03</a:t>
            </a:r>
            <a:endParaRPr lang="en-US" dirty="0"/>
          </a:p>
        </p:txBody>
      </p:sp>
      <p:cxnSp>
        <p:nvCxnSpPr>
          <p:cNvPr id="69" name="直接连接符 68"/>
          <p:cNvCxnSpPr/>
          <p:nvPr/>
        </p:nvCxnSpPr>
        <p:spPr>
          <a:xfrm>
            <a:off x="1747068" y="2086447"/>
            <a:ext cx="4826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1747068" y="3280878"/>
            <a:ext cx="4826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E4DC21-B8A4-476C-8B66-BCF69938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48354" y="5645079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r" defTabSz="914400" rtl="0" eaLnBrk="1" latinLnBrk="0" hangingPunct="1">
              <a:defRPr kumimoji="0" sz="1600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fld id="{E52FD37A-3AA2-4C67-AE47-CC782994E0BA}" type="slidenum">
              <a:rPr lang="zh-TW" altLang="en-US" smtClean="0"/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TW" altLang="en-US"/>
          </a:p>
        </p:txBody>
      </p:sp>
      <p:sp>
        <p:nvSpPr>
          <p:cNvPr id="19" name="iṡľîḓê">
            <a:extLst>
              <a:ext uri="{FF2B5EF4-FFF2-40B4-BE49-F238E27FC236}">
                <a16:creationId xmlns:a16="http://schemas.microsoft.com/office/drawing/2014/main" id="{98F37D95-B2A3-40B0-AD6F-0DD05E3C4E72}"/>
              </a:ext>
            </a:extLst>
          </p:cNvPr>
          <p:cNvSpPr txBox="1"/>
          <p:nvPr/>
        </p:nvSpPr>
        <p:spPr bwMode="auto">
          <a:xfrm>
            <a:off x="1828877" y="3732052"/>
            <a:ext cx="5122829" cy="46526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20" tIns="60960" rIns="121920" bIns="60960" anchor="ctr">
            <a:normAutofit/>
          </a:bodyPr>
          <a:lstStyle>
            <a:defPPr>
              <a:defRPr lang="zh-CN"/>
            </a:defPPr>
            <a:lvl1pPr defTabSz="1218323" fontAlgn="base">
              <a:spcBef>
                <a:spcPct val="0"/>
              </a:spcBef>
              <a:spcAft>
                <a:spcPct val="0"/>
              </a:spcAft>
              <a:defRPr sz="2133" b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PMingLiU" pitchFamily="18" charset="-120"/>
              </a:defRPr>
            </a:lvl1pPr>
            <a:lvl2pPr defTabSz="913765"/>
            <a:lvl3pPr defTabSz="913765"/>
            <a:lvl4pPr defTabSz="913765"/>
            <a:lvl5pPr defTabSz="913765"/>
            <a:lvl6pPr defTabSz="913765"/>
            <a:lvl7pPr defTabSz="913765"/>
            <a:lvl8pPr defTabSz="913765"/>
            <a:lvl9pPr defTabSz="913765"/>
          </a:lstStyle>
          <a:p>
            <a:r>
              <a:rPr lang="zh-TW" altLang="en-US" dirty="0">
                <a:solidFill>
                  <a:prstClr val="black"/>
                </a:solidFill>
              </a:rPr>
              <a:t>結論</a:t>
            </a:r>
            <a:endParaRPr lang="en-US" altLang="zh-CN" dirty="0">
              <a:solidFill>
                <a:prstClr val="black"/>
              </a:solidFill>
            </a:endParaRPr>
          </a:p>
        </p:txBody>
      </p:sp>
      <p:cxnSp>
        <p:nvCxnSpPr>
          <p:cNvPr id="21" name="直接连接符 70">
            <a:extLst>
              <a:ext uri="{FF2B5EF4-FFF2-40B4-BE49-F238E27FC236}">
                <a16:creationId xmlns:a16="http://schemas.microsoft.com/office/drawing/2014/main" id="{E1021F91-75AC-46DD-914A-9EAFA3E8DF9B}"/>
              </a:ext>
            </a:extLst>
          </p:cNvPr>
          <p:cNvCxnSpPr/>
          <p:nvPr/>
        </p:nvCxnSpPr>
        <p:spPr>
          <a:xfrm>
            <a:off x="1747068" y="4324663"/>
            <a:ext cx="482600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îŝḷíḍe">
            <a:extLst>
              <a:ext uri="{FF2B5EF4-FFF2-40B4-BE49-F238E27FC236}">
                <a16:creationId xmlns:a16="http://schemas.microsoft.com/office/drawing/2014/main" id="{548051A5-489C-4B3A-BC4D-976FCDEE7D03}"/>
              </a:ext>
            </a:extLst>
          </p:cNvPr>
          <p:cNvSpPr txBox="1"/>
          <p:nvPr/>
        </p:nvSpPr>
        <p:spPr bwMode="auto">
          <a:xfrm>
            <a:off x="1747068" y="2347480"/>
            <a:ext cx="5122829" cy="783206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20" tIns="60960" rIns="121920" bIns="60960" anchor="ctr">
            <a:normAutofit/>
          </a:bodyPr>
          <a:lstStyle>
            <a:defPPr>
              <a:defRPr lang="zh-TW"/>
            </a:defPPr>
            <a:lvl1pPr defTabSz="1218323" fontAlgn="base">
              <a:spcBef>
                <a:spcPct val="0"/>
              </a:spcBef>
              <a:spcAft>
                <a:spcPct val="0"/>
              </a:spcAft>
              <a:defRPr sz="2133" b="1">
                <a:solidFill>
                  <a:prstClr val="black"/>
                </a:solidFill>
                <a:latin typeface="Calibri" panose="020F0502020204030204" pitchFamily="34" charset="0"/>
                <a:ea typeface="PMingLiU" pitchFamily="18" charset="-120"/>
              </a:defRPr>
            </a:lvl1pPr>
            <a:lvl2pPr defTabSz="913765"/>
            <a:lvl3pPr defTabSz="913765"/>
            <a:lvl4pPr defTabSz="913765"/>
            <a:lvl5pPr defTabSz="913765"/>
            <a:lvl6pPr defTabSz="913765"/>
            <a:lvl7pPr defTabSz="913765"/>
            <a:lvl8pPr defTabSz="913765"/>
            <a:lvl9pPr defTabSz="913765"/>
          </a:lstStyle>
          <a:p>
            <a:r>
              <a:rPr lang="zh-TW" altLang="en-US" dirty="0"/>
              <a:t>搭建智慧製造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821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ABF65EE0-E7A6-4CFB-9F9C-047DE4CD5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0122" y="512592"/>
            <a:ext cx="10515600" cy="67517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/>
          <a:p>
            <a:r>
              <a:rPr kumimoji="1" lang="zh-TW" altLang="en-US" sz="4000" b="1" dirty="0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邊緣計算 </a:t>
            </a:r>
            <a:r>
              <a:rPr kumimoji="1" lang="en-US" altLang="zh-TW" sz="4000" b="1" dirty="0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– AI &amp;&amp; IoT</a:t>
            </a:r>
            <a:endParaRPr kumimoji="1" lang="zh-TW" altLang="en-US" sz="4000" b="1" dirty="0">
              <a:solidFill>
                <a:srgbClr val="024F7C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F8B82A5-39E5-42B1-BE13-97544C72DE64}"/>
              </a:ext>
            </a:extLst>
          </p:cNvPr>
          <p:cNvGrpSpPr/>
          <p:nvPr/>
        </p:nvGrpSpPr>
        <p:grpSpPr>
          <a:xfrm>
            <a:off x="1300162" y="1341487"/>
            <a:ext cx="9591675" cy="1447800"/>
            <a:chOff x="1374047" y="1696383"/>
            <a:chExt cx="9591675" cy="14478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141ECAD3-BC80-406F-8926-A5613417A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4047" y="1696383"/>
              <a:ext cx="9591675" cy="1447800"/>
            </a:xfrm>
            <a:prstGeom prst="rect">
              <a:avLst/>
            </a:prstGeom>
          </p:spPr>
        </p:pic>
        <p:sp>
          <p:nvSpPr>
            <p:cNvPr id="10" name="加號 9">
              <a:extLst>
                <a:ext uri="{FF2B5EF4-FFF2-40B4-BE49-F238E27FC236}">
                  <a16:creationId xmlns:a16="http://schemas.microsoft.com/office/drawing/2014/main" id="{0766F418-3ED0-4A44-8641-3276B6640B31}"/>
                </a:ext>
              </a:extLst>
            </p:cNvPr>
            <p:cNvSpPr/>
            <p:nvPr/>
          </p:nvSpPr>
          <p:spPr>
            <a:xfrm>
              <a:off x="7518475" y="2369885"/>
              <a:ext cx="554181" cy="415637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等於 10">
              <a:extLst>
                <a:ext uri="{FF2B5EF4-FFF2-40B4-BE49-F238E27FC236}">
                  <a16:creationId xmlns:a16="http://schemas.microsoft.com/office/drawing/2014/main" id="{5B0037C9-080B-450C-BFDF-D85DE8B69E65}"/>
                </a:ext>
              </a:extLst>
            </p:cNvPr>
            <p:cNvSpPr/>
            <p:nvPr/>
          </p:nvSpPr>
          <p:spPr>
            <a:xfrm>
              <a:off x="4248727" y="2442008"/>
              <a:ext cx="572655" cy="282719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E94F381C-A0E6-41D8-9A64-09E7474F6444}"/>
              </a:ext>
            </a:extLst>
          </p:cNvPr>
          <p:cNvSpPr/>
          <p:nvPr/>
        </p:nvSpPr>
        <p:spPr>
          <a:xfrm>
            <a:off x="1558159" y="3628198"/>
            <a:ext cx="49142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spc="-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從「感知」到「看見」</a:t>
            </a:r>
            <a:endParaRPr lang="en-US" altLang="zh-TW" sz="2800" spc="-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E63D3E-9A89-48C6-9CA9-D2FDD92A329B}"/>
              </a:ext>
            </a:extLst>
          </p:cNvPr>
          <p:cNvSpPr/>
          <p:nvPr/>
        </p:nvSpPr>
        <p:spPr>
          <a:xfrm>
            <a:off x="1558159" y="6237002"/>
            <a:ext cx="82555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spc="-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從「場域」到「平台」再到 「生態系」 </a:t>
            </a:r>
            <a:endParaRPr lang="en-US" altLang="zh-TW" sz="2800" spc="-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B77140-FA22-4E48-9AF3-CC33F1D9DEF5}"/>
              </a:ext>
            </a:extLst>
          </p:cNvPr>
          <p:cNvSpPr/>
          <p:nvPr/>
        </p:nvSpPr>
        <p:spPr>
          <a:xfrm>
            <a:off x="1558159" y="4978222"/>
            <a:ext cx="49142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spc="-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從「算法」到「場域」</a:t>
            </a:r>
            <a:endParaRPr lang="en-US" altLang="zh-TW" sz="2800" spc="-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D94BB0-CD86-4088-9BF7-2B55D6925BE6}"/>
              </a:ext>
            </a:extLst>
          </p:cNvPr>
          <p:cNvSpPr/>
          <p:nvPr/>
        </p:nvSpPr>
        <p:spPr>
          <a:xfrm>
            <a:off x="8631199" y="143260"/>
            <a:ext cx="3449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※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資料</a:t>
            </a:r>
            <a:r>
              <a:rPr lang="en-US" altLang="zh-TW" dirty="0">
                <a:solidFill>
                  <a:srgbClr val="000000"/>
                </a:solidFill>
                <a:latin typeface="Century Gothic" panose="020B0502020202020204" pitchFamily="34" charset="0"/>
              </a:rPr>
              <a:t>/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圖片來源：</a:t>
            </a:r>
            <a:r>
              <a:rPr lang="en-US" altLang="zh-TW" dirty="0">
                <a:solidFill>
                  <a:srgbClr val="000000"/>
                </a:solidFill>
                <a:latin typeface="Century Gothic" panose="020B0502020202020204" pitchFamily="34" charset="0"/>
              </a:rPr>
              <a:t>Google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</a:rPr>
              <a:t>圖片</a:t>
            </a:r>
            <a:endParaRPr lang="zh-TW" altLang="en-US" dirty="0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674B9F8-F78C-4683-A388-E308130D985E}"/>
              </a:ext>
            </a:extLst>
          </p:cNvPr>
          <p:cNvGrpSpPr/>
          <p:nvPr/>
        </p:nvGrpSpPr>
        <p:grpSpPr>
          <a:xfrm>
            <a:off x="5863257" y="4422721"/>
            <a:ext cx="4644996" cy="1446501"/>
            <a:chOff x="5863257" y="4422721"/>
            <a:chExt cx="4644996" cy="1446501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649C176-3B4E-4632-806D-67C9E1ED6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3257" y="4422721"/>
              <a:ext cx="1645395" cy="1446501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0DCCDA0-CC99-48CC-8367-9300D2D71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1623" y="4505524"/>
              <a:ext cx="2106630" cy="1116334"/>
            </a:xfrm>
            <a:prstGeom prst="rect">
              <a:avLst/>
            </a:prstGeom>
          </p:spPr>
        </p:pic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DD317358-BE94-4106-A90D-F90A4DF6D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1199" y="5737165"/>
            <a:ext cx="2514600" cy="112083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CE945DB9-2E21-4826-899A-BF782EF3A819}"/>
              </a:ext>
            </a:extLst>
          </p:cNvPr>
          <p:cNvGrpSpPr/>
          <p:nvPr/>
        </p:nvGrpSpPr>
        <p:grpSpPr>
          <a:xfrm>
            <a:off x="5486475" y="3252090"/>
            <a:ext cx="6705525" cy="1023412"/>
            <a:chOff x="5486475" y="3252090"/>
            <a:chExt cx="6705525" cy="1023412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5ECB21A5-22B5-43E0-A100-F88D377E10A6}"/>
                </a:ext>
              </a:extLst>
            </p:cNvPr>
            <p:cNvSpPr txBox="1"/>
            <p:nvPr/>
          </p:nvSpPr>
          <p:spPr>
            <a:xfrm>
              <a:off x="5486475" y="3583397"/>
              <a:ext cx="5105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rgbClr val="C00000"/>
                  </a:solidFill>
                </a:rPr>
                <a:t>Alpha go </a:t>
              </a:r>
              <a:r>
                <a:rPr lang="en-US" altLang="zh-TW" sz="2000" dirty="0">
                  <a:solidFill>
                    <a:srgbClr val="C00000"/>
                  </a:solidFill>
                  <a:sym typeface="Wingdings" panose="05000000000000000000" pitchFamily="2" charset="2"/>
                </a:rPr>
                <a:t> Alpha go zero  Alpha zero</a:t>
              </a:r>
              <a:endParaRPr lang="zh-TW" altLang="en-US" sz="2000" dirty="0">
                <a:solidFill>
                  <a:srgbClr val="C00000"/>
                </a:solidFill>
              </a:endParaRPr>
            </a:p>
          </p:txBody>
        </p:sp>
        <p:pic>
          <p:nvPicPr>
            <p:cNvPr id="1026" name="Picture 2" descr="「Alpha go」的圖片搜尋結果">
              <a:extLst>
                <a:ext uri="{FF2B5EF4-FFF2-40B4-BE49-F238E27FC236}">
                  <a16:creationId xmlns:a16="http://schemas.microsoft.com/office/drawing/2014/main" id="{5BF5A9A4-063B-4A4E-8AF8-37658B6E90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8900" y="3252090"/>
              <a:ext cx="1943100" cy="102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2047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E30F8-E9AB-4F06-93FA-EB87CE97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54" y="532295"/>
            <a:ext cx="9403728" cy="63951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20000" tIns="60000" rIns="120000" bIns="60000">
            <a:spAutoFit/>
          </a:bodyPr>
          <a:lstStyle/>
          <a:p>
            <a:pPr>
              <a:lnSpc>
                <a:spcPts val="4000"/>
              </a:lnSpc>
              <a:spcBef>
                <a:spcPct val="20000"/>
              </a:spcBef>
            </a:pPr>
            <a:r>
              <a:rPr lang="zh-TW" altLang="en-US" b="1" dirty="0">
                <a:solidFill>
                  <a:srgbClr val="024F7C"/>
                </a:solidFill>
                <a:latin typeface="Arial" panose="020B0604020202020204" pitchFamily="34" charset="0"/>
                <a:ea typeface="PMingLiU" panose="02020500000000000000" pitchFamily="18" charset="-120"/>
                <a:cs typeface="+mn-cs"/>
              </a:rPr>
              <a:t>如何定義</a:t>
            </a:r>
            <a:r>
              <a:rPr lang="en-US" altLang="zh-TW" b="1" dirty="0">
                <a:solidFill>
                  <a:srgbClr val="024F7C"/>
                </a:solidFill>
                <a:latin typeface="Arial" panose="020B0604020202020204" pitchFamily="34" charset="0"/>
                <a:ea typeface="PMingLiU" panose="02020500000000000000" pitchFamily="18" charset="-120"/>
                <a:cs typeface="+mn-cs"/>
              </a:rPr>
              <a:t>AI</a:t>
            </a:r>
            <a:r>
              <a:rPr lang="zh-TW" altLang="en-US" b="1" dirty="0">
                <a:solidFill>
                  <a:srgbClr val="024F7C"/>
                </a:solidFill>
                <a:latin typeface="Arial" panose="020B0604020202020204" pitchFamily="34" charset="0"/>
                <a:ea typeface="PMingLiU" panose="02020500000000000000" pitchFamily="18" charset="-120"/>
                <a:cs typeface="+mn-cs"/>
              </a:rPr>
              <a:t> </a:t>
            </a:r>
            <a:r>
              <a:rPr lang="en-US" altLang="zh-TW" b="1" dirty="0">
                <a:solidFill>
                  <a:srgbClr val="024F7C"/>
                </a:solidFill>
                <a:latin typeface="Arial" panose="020B0604020202020204" pitchFamily="34" charset="0"/>
                <a:ea typeface="PMingLiU" panose="02020500000000000000" pitchFamily="18" charset="-120"/>
                <a:cs typeface="+mn-cs"/>
              </a:rPr>
              <a:t>Edge</a:t>
            </a:r>
            <a:r>
              <a:rPr lang="zh-TW" altLang="en-US" b="1" dirty="0">
                <a:solidFill>
                  <a:srgbClr val="024F7C"/>
                </a:solidFill>
                <a:latin typeface="Arial" panose="020B0604020202020204" pitchFamily="34" charset="0"/>
                <a:ea typeface="PMingLiU" panose="02020500000000000000" pitchFamily="18" charset="-120"/>
                <a:cs typeface="+mn-cs"/>
              </a:rPr>
              <a:t> </a:t>
            </a:r>
            <a:r>
              <a:rPr lang="en-US" altLang="zh-TW" b="1" dirty="0">
                <a:solidFill>
                  <a:srgbClr val="024F7C"/>
                </a:solidFill>
                <a:latin typeface="Arial" panose="020B0604020202020204" pitchFamily="34" charset="0"/>
                <a:ea typeface="PMingLiU" panose="02020500000000000000" pitchFamily="18" charset="-120"/>
                <a:cs typeface="+mn-cs"/>
              </a:rPr>
              <a:t>computing</a:t>
            </a:r>
            <a:endParaRPr lang="zh-TW" altLang="en-US" b="1" dirty="0">
              <a:solidFill>
                <a:srgbClr val="024F7C"/>
              </a:solidFill>
              <a:latin typeface="Arial" panose="020B0604020202020204" pitchFamily="34" charset="0"/>
              <a:ea typeface="PMingLiU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7C9BA03-DCC6-4116-99C2-B3089076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441864"/>
            <a:ext cx="3020043" cy="365889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D8B9395-E0D1-4543-A625-CD1BC343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44" y="2441864"/>
            <a:ext cx="2887807" cy="35640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B2669F-D47B-447C-A57A-8EF268A6F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708" y="2441864"/>
            <a:ext cx="2784195" cy="356408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D22553A-A859-4A71-B553-3F9D16BDB380}"/>
              </a:ext>
            </a:extLst>
          </p:cNvPr>
          <p:cNvSpPr txBox="1"/>
          <p:nvPr/>
        </p:nvSpPr>
        <p:spPr>
          <a:xfrm>
            <a:off x="1652154" y="627278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0.2 T ~ 4T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679CB6-CB14-4B97-9C97-79847016801A}"/>
              </a:ext>
            </a:extLst>
          </p:cNvPr>
          <p:cNvSpPr txBox="1"/>
          <p:nvPr/>
        </p:nvSpPr>
        <p:spPr>
          <a:xfrm>
            <a:off x="5659581" y="6178311"/>
            <a:ext cx="21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CNN, RNN, NLP, BERT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DF1064-4C95-44CE-A329-126A8200F82D}"/>
              </a:ext>
            </a:extLst>
          </p:cNvPr>
          <p:cNvSpPr txBox="1"/>
          <p:nvPr/>
        </p:nvSpPr>
        <p:spPr>
          <a:xfrm>
            <a:off x="9691254" y="6126239"/>
            <a:ext cx="2173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Tensor RT, </a:t>
            </a:r>
            <a:r>
              <a:rPr lang="en-US" altLang="zh-TW" dirty="0" err="1"/>
              <a:t>OpenVINO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471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391E7C11-046B-4FA7-949A-6797DEAC57A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52173" y="598537"/>
            <a:ext cx="6170658" cy="6395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120000" tIns="60000" rIns="120000" bIns="60000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lnSpc>
                <a:spcPts val="4000"/>
              </a:lnSpc>
            </a:pPr>
            <a:r>
              <a:rPr kumimoji="1" lang="en-US" altLang="zh-TW" sz="4400" b="1" dirty="0">
                <a:solidFill>
                  <a:srgbClr val="024F7C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NPU </a:t>
            </a:r>
            <a:r>
              <a:rPr kumimoji="1" lang="zh-TW" altLang="en-US" b="1" dirty="0">
                <a:solidFill>
                  <a:srgbClr val="024F7C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與</a:t>
            </a:r>
            <a:r>
              <a:rPr kumimoji="1" lang="en-US" altLang="zh-TW" b="1" dirty="0">
                <a:solidFill>
                  <a:srgbClr val="024F7C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CPU, GPU </a:t>
            </a:r>
            <a:r>
              <a:rPr kumimoji="1" lang="zh-TW" altLang="en-US" b="1" dirty="0">
                <a:solidFill>
                  <a:srgbClr val="024F7C"/>
                </a:solidFill>
                <a:latin typeface="Arial" panose="020B0604020202020204" pitchFamily="34" charset="0"/>
                <a:ea typeface="PMingLiU" panose="02020500000000000000" pitchFamily="18" charset="-120"/>
              </a:rPr>
              <a:t>比較</a:t>
            </a:r>
            <a:endParaRPr kumimoji="1" lang="en-US" altLang="zh-TW" sz="4400" b="1" dirty="0">
              <a:solidFill>
                <a:srgbClr val="024F7C"/>
              </a:solidFill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8B5C258-6211-4B93-B529-D5EC9D273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888" y="2615045"/>
            <a:ext cx="7112202" cy="40227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7732A32-FF06-4B0D-9CB9-433F4F68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215" y="2286000"/>
            <a:ext cx="3095625" cy="4494657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647684BF-768F-4E97-B878-DE9DB3604FED}"/>
              </a:ext>
            </a:extLst>
          </p:cNvPr>
          <p:cNvSpPr/>
          <p:nvPr/>
        </p:nvSpPr>
        <p:spPr>
          <a:xfrm>
            <a:off x="489527" y="2286000"/>
            <a:ext cx="3556000" cy="4494657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22BA6EE-997A-4F5C-96BE-2D5BBCFFBE54}"/>
              </a:ext>
            </a:extLst>
          </p:cNvPr>
          <p:cNvSpPr/>
          <p:nvPr/>
        </p:nvSpPr>
        <p:spPr>
          <a:xfrm>
            <a:off x="4117108" y="2363343"/>
            <a:ext cx="3556000" cy="4494657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35259A-C235-4887-A1E9-7F4FF3433999}"/>
              </a:ext>
            </a:extLst>
          </p:cNvPr>
          <p:cNvSpPr txBox="1"/>
          <p:nvPr/>
        </p:nvSpPr>
        <p:spPr>
          <a:xfrm>
            <a:off x="1708727" y="232844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CPU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8A1CFC4-EBE1-456B-BA85-826120AB8EE1}"/>
              </a:ext>
            </a:extLst>
          </p:cNvPr>
          <p:cNvSpPr txBox="1"/>
          <p:nvPr/>
        </p:nvSpPr>
        <p:spPr>
          <a:xfrm>
            <a:off x="5290126" y="2363343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GPU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39BC5F6-82F4-4C6F-A3C5-72AC4CD1F43D}"/>
              </a:ext>
            </a:extLst>
          </p:cNvPr>
          <p:cNvSpPr txBox="1"/>
          <p:nvPr/>
        </p:nvSpPr>
        <p:spPr>
          <a:xfrm>
            <a:off x="9416473" y="190167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NPU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893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6" name="组合 7"/>
          <p:cNvGrpSpPr>
            <a:grpSpLocks/>
          </p:cNvGrpSpPr>
          <p:nvPr/>
        </p:nvGrpSpPr>
        <p:grpSpPr bwMode="auto">
          <a:xfrm>
            <a:off x="17032" y="285295"/>
            <a:ext cx="12185235" cy="6567577"/>
            <a:chOff x="0" y="226786"/>
            <a:chExt cx="9212810" cy="4964888"/>
          </a:xfrm>
        </p:grpSpPr>
        <p:grpSp>
          <p:nvGrpSpPr>
            <p:cNvPr id="5128" name="组合 8"/>
            <p:cNvGrpSpPr>
              <a:grpSpLocks/>
            </p:cNvGrpSpPr>
            <p:nvPr/>
          </p:nvGrpSpPr>
          <p:grpSpPr bwMode="auto">
            <a:xfrm>
              <a:off x="0" y="226786"/>
              <a:ext cx="9211223" cy="510408"/>
              <a:chOff x="0" y="226786"/>
              <a:chExt cx="9211223" cy="510408"/>
            </a:xfrm>
          </p:grpSpPr>
          <p:sp>
            <p:nvSpPr>
              <p:cNvPr id="5136" name="TextBox 16"/>
              <p:cNvSpPr>
                <a:spLocks noChangeArrowheads="1"/>
              </p:cNvSpPr>
              <p:nvPr/>
            </p:nvSpPr>
            <p:spPr bwMode="auto">
              <a:xfrm>
                <a:off x="225296" y="226786"/>
                <a:ext cx="5899507" cy="5104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vert="horz" lIns="120000" tIns="60000" rIns="120000" bIns="60000" rtlCol="0" anchor="ctr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zh-TW" altLang="en-US" sz="4000" b="1" dirty="0">
                    <a:solidFill>
                      <a:srgbClr val="024F7C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rPr>
                  <a:t>產業</a:t>
                </a:r>
                <a:r>
                  <a:rPr kumimoji="1" lang="en-US" altLang="zh-TW" sz="4000" b="1" dirty="0">
                    <a:solidFill>
                      <a:srgbClr val="024F7C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rPr>
                  <a:t>AI</a:t>
                </a:r>
                <a:r>
                  <a:rPr kumimoji="1" lang="zh-TW" altLang="en-US" sz="4000" b="1" dirty="0">
                    <a:solidFill>
                      <a:srgbClr val="024F7C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rPr>
                  <a:t>化 </a:t>
                </a:r>
                <a:r>
                  <a:rPr kumimoji="1" lang="en-US" altLang="zh-TW" sz="4000" b="1" dirty="0">
                    <a:solidFill>
                      <a:srgbClr val="024F7C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rPr>
                  <a:t>– </a:t>
                </a:r>
                <a:r>
                  <a:rPr kumimoji="1" lang="zh-TW" altLang="en-US" sz="4000" b="1" dirty="0">
                    <a:solidFill>
                      <a:srgbClr val="024F7C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rPr>
                  <a:t>如何開始</a:t>
                </a:r>
                <a:endParaRPr kumimoji="1" lang="zh-CN" altLang="en-US" sz="4000" b="1" dirty="0">
                  <a:solidFill>
                    <a:srgbClr val="024F7C"/>
                  </a:solidFill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5137" name="直接连接符 17"/>
              <p:cNvSpPr>
                <a:spLocks noChangeShapeType="1"/>
              </p:cNvSpPr>
              <p:nvPr/>
            </p:nvSpPr>
            <p:spPr bwMode="auto">
              <a:xfrm>
                <a:off x="0" y="708065"/>
                <a:ext cx="9211223" cy="1"/>
              </a:xfrm>
              <a:prstGeom prst="line">
                <a:avLst/>
              </a:prstGeom>
              <a:noFill/>
              <a:ln w="31750">
                <a:solidFill>
                  <a:srgbClr val="88C33A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81"/>
              </a:p>
            </p:txBody>
          </p:sp>
        </p:grpSp>
        <p:grpSp>
          <p:nvGrpSpPr>
            <p:cNvPr id="5129" name="组合 9"/>
            <p:cNvGrpSpPr>
              <a:grpSpLocks/>
            </p:cNvGrpSpPr>
            <p:nvPr/>
          </p:nvGrpSpPr>
          <p:grpSpPr bwMode="auto">
            <a:xfrm>
              <a:off x="1588" y="4980260"/>
              <a:ext cx="9211222" cy="211414"/>
              <a:chOff x="1588" y="679"/>
              <a:chExt cx="9211222" cy="211414"/>
            </a:xfrm>
          </p:grpSpPr>
          <p:sp>
            <p:nvSpPr>
              <p:cNvPr id="5131" name="直接连接符 11"/>
              <p:cNvSpPr>
                <a:spLocks noChangeShapeType="1"/>
              </p:cNvSpPr>
              <p:nvPr/>
            </p:nvSpPr>
            <p:spPr bwMode="auto">
              <a:xfrm>
                <a:off x="1588" y="679"/>
                <a:ext cx="9211222" cy="1"/>
              </a:xfrm>
              <a:prstGeom prst="line">
                <a:avLst/>
              </a:prstGeom>
              <a:noFill/>
              <a:ln w="31750">
                <a:solidFill>
                  <a:srgbClr val="A7D75B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81"/>
              </a:p>
            </p:txBody>
          </p:sp>
          <p:sp>
            <p:nvSpPr>
              <p:cNvPr id="5132" name="TextBox 12"/>
              <p:cNvSpPr>
                <a:spLocks noChangeArrowheads="1"/>
              </p:cNvSpPr>
              <p:nvPr/>
            </p:nvSpPr>
            <p:spPr bwMode="auto">
              <a:xfrm>
                <a:off x="916042" y="3854"/>
                <a:ext cx="1505755" cy="208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buFont typeface="Arial" pitchFamily="34" charset="0"/>
                  <a:buNone/>
                </a:pPr>
                <a:endParaRPr lang="zh-CN" altLang="en-US" sz="1190" dirty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endParaRPr>
              </a:p>
            </p:txBody>
          </p:sp>
        </p:grpSp>
      </p:grp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E2265C1-2FE9-49FC-BC88-028D6EE20B14}"/>
              </a:ext>
            </a:extLst>
          </p:cNvPr>
          <p:cNvCxnSpPr/>
          <p:nvPr/>
        </p:nvCxnSpPr>
        <p:spPr bwMode="auto">
          <a:xfrm flipV="1">
            <a:off x="8485592" y="1375825"/>
            <a:ext cx="0" cy="22339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AEA9B6B-A404-4350-9551-8AD83733531A}"/>
              </a:ext>
            </a:extLst>
          </p:cNvPr>
          <p:cNvCxnSpPr/>
          <p:nvPr/>
        </p:nvCxnSpPr>
        <p:spPr bwMode="auto">
          <a:xfrm flipV="1">
            <a:off x="8485593" y="3595570"/>
            <a:ext cx="3269733" cy="141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D784D55-1818-466E-ABE3-6A2EEDDD23AD}"/>
              </a:ext>
            </a:extLst>
          </p:cNvPr>
          <p:cNvCxnSpPr/>
          <p:nvPr/>
        </p:nvCxnSpPr>
        <p:spPr bwMode="auto">
          <a:xfrm flipH="1">
            <a:off x="7481477" y="3524281"/>
            <a:ext cx="1015782" cy="17878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流程圖: 資料 34">
            <a:extLst>
              <a:ext uri="{FF2B5EF4-FFF2-40B4-BE49-F238E27FC236}">
                <a16:creationId xmlns:a16="http://schemas.microsoft.com/office/drawing/2014/main" id="{9779FA13-A8B4-44E2-8256-9020C8DF7D67}"/>
              </a:ext>
            </a:extLst>
          </p:cNvPr>
          <p:cNvSpPr/>
          <p:nvPr/>
        </p:nvSpPr>
        <p:spPr bwMode="auto">
          <a:xfrm rot="10800000">
            <a:off x="8117945" y="3601855"/>
            <a:ext cx="1724008" cy="631358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949" tIns="60475" rIns="120949" bIns="60475" numCol="1" rtlCol="0" anchor="t" anchorCtr="0" compatLnSpc="1">
            <a:prstTxWarp prst="textNoShape">
              <a:avLst/>
            </a:prstTxWarp>
          </a:bodyPr>
          <a:lstStyle/>
          <a:p>
            <a:pPr defTabSz="1217876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38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流程圖: 資料 52">
            <a:extLst>
              <a:ext uri="{FF2B5EF4-FFF2-40B4-BE49-F238E27FC236}">
                <a16:creationId xmlns:a16="http://schemas.microsoft.com/office/drawing/2014/main" id="{AE77CBC1-B22A-4D44-BC39-1BE633E3B3A9}"/>
              </a:ext>
            </a:extLst>
          </p:cNvPr>
          <p:cNvSpPr/>
          <p:nvPr/>
        </p:nvSpPr>
        <p:spPr bwMode="auto">
          <a:xfrm rot="10800000">
            <a:off x="7735812" y="4250014"/>
            <a:ext cx="1724008" cy="631330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949" tIns="60475" rIns="120949" bIns="60475" numCol="1" rtlCol="0" anchor="t" anchorCtr="0" compatLnSpc="1">
            <a:prstTxWarp prst="textNoShape">
              <a:avLst/>
            </a:prstTxWarp>
          </a:bodyPr>
          <a:lstStyle/>
          <a:p>
            <a:pPr defTabSz="1217876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38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流程圖: 資料 55">
            <a:extLst>
              <a:ext uri="{FF2B5EF4-FFF2-40B4-BE49-F238E27FC236}">
                <a16:creationId xmlns:a16="http://schemas.microsoft.com/office/drawing/2014/main" id="{CD131939-384C-4F0A-A11E-C71EB7FE13E0}"/>
              </a:ext>
            </a:extLst>
          </p:cNvPr>
          <p:cNvSpPr/>
          <p:nvPr/>
        </p:nvSpPr>
        <p:spPr bwMode="auto">
          <a:xfrm rot="10800000">
            <a:off x="9459820" y="3595570"/>
            <a:ext cx="1724008" cy="631358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949" tIns="60475" rIns="120949" bIns="60475" numCol="1" rtlCol="0" anchor="t" anchorCtr="0" compatLnSpc="1">
            <a:prstTxWarp prst="textNoShape">
              <a:avLst/>
            </a:prstTxWarp>
          </a:bodyPr>
          <a:lstStyle/>
          <a:p>
            <a:pPr defTabSz="1217876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38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" name="流程圖: 資料 56">
            <a:extLst>
              <a:ext uri="{FF2B5EF4-FFF2-40B4-BE49-F238E27FC236}">
                <a16:creationId xmlns:a16="http://schemas.microsoft.com/office/drawing/2014/main" id="{77549750-B816-42DA-A083-FAA658CD3635}"/>
              </a:ext>
            </a:extLst>
          </p:cNvPr>
          <p:cNvSpPr/>
          <p:nvPr/>
        </p:nvSpPr>
        <p:spPr bwMode="auto">
          <a:xfrm rot="10800000">
            <a:off x="9092173" y="4239499"/>
            <a:ext cx="1724008" cy="631330"/>
          </a:xfrm>
          <a:prstGeom prst="flowChartInputOutpu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0949" tIns="60475" rIns="120949" bIns="60475" numCol="1" rtlCol="0" anchor="t" anchorCtr="0" compatLnSpc="1">
            <a:prstTxWarp prst="textNoShape">
              <a:avLst/>
            </a:prstTxWarp>
          </a:bodyPr>
          <a:lstStyle/>
          <a:p>
            <a:pPr defTabSz="1217876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en-US" sz="238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FDB9446-6913-4894-9BBA-F16950677EC1}"/>
              </a:ext>
            </a:extLst>
          </p:cNvPr>
          <p:cNvSpPr txBox="1"/>
          <p:nvPr/>
        </p:nvSpPr>
        <p:spPr>
          <a:xfrm>
            <a:off x="7973011" y="1644533"/>
            <a:ext cx="591700" cy="14516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645" dirty="0"/>
              <a:t>垂直整合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EA9197D-7174-4E47-A727-AA21F18D01F7}"/>
              </a:ext>
            </a:extLst>
          </p:cNvPr>
          <p:cNvSpPr txBox="1"/>
          <p:nvPr/>
        </p:nvSpPr>
        <p:spPr>
          <a:xfrm>
            <a:off x="8497259" y="3145919"/>
            <a:ext cx="1133644" cy="377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52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既有產線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EEF75B15-C228-4749-B440-265F2DF321A9}"/>
              </a:ext>
            </a:extLst>
          </p:cNvPr>
          <p:cNvSpPr txBox="1"/>
          <p:nvPr/>
        </p:nvSpPr>
        <p:spPr>
          <a:xfrm>
            <a:off x="9948099" y="3174408"/>
            <a:ext cx="896399" cy="377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52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新產線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1E66236-215B-4ACB-930F-5C2B5E6E0201}"/>
              </a:ext>
            </a:extLst>
          </p:cNvPr>
          <p:cNvSpPr txBox="1"/>
          <p:nvPr/>
        </p:nvSpPr>
        <p:spPr>
          <a:xfrm>
            <a:off x="7107604" y="3581558"/>
            <a:ext cx="1133644" cy="377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52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既有產品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F0CFE5B0-BE97-4F34-AF66-A51E3EE128E9}"/>
              </a:ext>
            </a:extLst>
          </p:cNvPr>
          <p:cNvSpPr txBox="1"/>
          <p:nvPr/>
        </p:nvSpPr>
        <p:spPr>
          <a:xfrm>
            <a:off x="6757228" y="4243289"/>
            <a:ext cx="896399" cy="377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52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新產品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928A1057-DB66-4FD9-9917-37F6B2F6B520}"/>
              </a:ext>
            </a:extLst>
          </p:cNvPr>
          <p:cNvSpPr txBox="1"/>
          <p:nvPr/>
        </p:nvSpPr>
        <p:spPr>
          <a:xfrm>
            <a:off x="8291239" y="3738346"/>
            <a:ext cx="1370888" cy="377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5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產能利用率</a:t>
            </a: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B653AFD2-D792-4A47-9C64-93091697A678}"/>
              </a:ext>
            </a:extLst>
          </p:cNvPr>
          <p:cNvSpPr txBox="1"/>
          <p:nvPr/>
        </p:nvSpPr>
        <p:spPr>
          <a:xfrm>
            <a:off x="9221508" y="4380730"/>
            <a:ext cx="1370888" cy="377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5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非關多角化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04F0DAA-F398-4B56-8171-FFF817560002}"/>
              </a:ext>
            </a:extLst>
          </p:cNvPr>
          <p:cNvSpPr txBox="1"/>
          <p:nvPr/>
        </p:nvSpPr>
        <p:spPr>
          <a:xfrm>
            <a:off x="9724741" y="3683747"/>
            <a:ext cx="1133644" cy="377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52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產能擴張</a:t>
            </a: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BB7B7280-EE75-4366-8CB8-2DF14EEA9C88}"/>
              </a:ext>
            </a:extLst>
          </p:cNvPr>
          <p:cNvSpPr txBox="1"/>
          <p:nvPr/>
        </p:nvSpPr>
        <p:spPr>
          <a:xfrm>
            <a:off x="7968461" y="4353838"/>
            <a:ext cx="1133644" cy="377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52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產品擴張</a:t>
            </a: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93D9A9A9-ABB0-4E96-81FC-3A47434AC73A}"/>
              </a:ext>
            </a:extLst>
          </p:cNvPr>
          <p:cNvCxnSpPr/>
          <p:nvPr/>
        </p:nvCxnSpPr>
        <p:spPr bwMode="auto">
          <a:xfrm>
            <a:off x="6393937" y="1382923"/>
            <a:ext cx="56968" cy="4824209"/>
          </a:xfrm>
          <a:prstGeom prst="line">
            <a:avLst/>
          </a:prstGeom>
          <a:solidFill>
            <a:schemeClr val="accent1"/>
          </a:solidFill>
          <a:ln w="47625" cap="flat" cmpd="thickThin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0" name="圖片 59">
            <a:extLst>
              <a:ext uri="{FF2B5EF4-FFF2-40B4-BE49-F238E27FC236}">
                <a16:creationId xmlns:a16="http://schemas.microsoft.com/office/drawing/2014/main" id="{62077606-C1FE-4B8A-95E9-B9B5DD88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313" y="6053624"/>
            <a:ext cx="4863175" cy="491357"/>
          </a:xfrm>
          <a:prstGeom prst="rect">
            <a:avLst/>
          </a:prstGeom>
        </p:spPr>
      </p:pic>
      <p:pic>
        <p:nvPicPr>
          <p:cNvPr id="30" name="圖片 3">
            <a:extLst>
              <a:ext uri="{FF2B5EF4-FFF2-40B4-BE49-F238E27FC236}">
                <a16:creationId xmlns:a16="http://schemas.microsoft.com/office/drawing/2014/main" id="{6978765A-8764-427C-8E86-0862D6CA5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42" y="1523852"/>
            <a:ext cx="6082736" cy="454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1751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37E91-8F74-483C-9DA1-3C69BB0D2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38" y="592260"/>
            <a:ext cx="10515600" cy="675170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120000" tIns="60000" rIns="120000" bIns="60000" rtlCol="0" anchor="ctr">
            <a:spAutoFit/>
          </a:bodyPr>
          <a:lstStyle/>
          <a:p>
            <a:r>
              <a:rPr kumimoji="1" lang="zh-TW" altLang="en-US" sz="4000" b="1" dirty="0">
                <a:solidFill>
                  <a:srgbClr val="024F7C"/>
                </a:solidFill>
                <a:latin typeface="Arial" panose="020B0604020202020204" pitchFamily="34" charset="0"/>
              </a:rPr>
              <a:t>生產自動化 </a:t>
            </a:r>
            <a:r>
              <a:rPr kumimoji="1" lang="en-US" altLang="zh-TW" sz="4000" b="1" dirty="0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– </a:t>
            </a:r>
            <a:r>
              <a:rPr kumimoji="1" lang="zh-TW" altLang="en-US" sz="4000" b="1" dirty="0">
                <a:solidFill>
                  <a:srgbClr val="024F7C"/>
                </a:solidFill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數據應用流程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7D3DDE4-45F4-46B3-A942-EB81E91CF3E3}"/>
              </a:ext>
            </a:extLst>
          </p:cNvPr>
          <p:cNvSpPr/>
          <p:nvPr/>
        </p:nvSpPr>
        <p:spPr>
          <a:xfrm>
            <a:off x="121735" y="2265710"/>
            <a:ext cx="2096655" cy="13946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大數據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EE5C7E9-1312-4AEA-811E-61207D0581FF}"/>
              </a:ext>
            </a:extLst>
          </p:cNvPr>
          <p:cNvSpPr/>
          <p:nvPr/>
        </p:nvSpPr>
        <p:spPr>
          <a:xfrm>
            <a:off x="3011055" y="1952513"/>
            <a:ext cx="2096655" cy="13946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數據 </a:t>
            </a:r>
            <a:r>
              <a:rPr lang="en-US" altLang="zh-TW" dirty="0"/>
              <a:t>+</a:t>
            </a:r>
            <a:r>
              <a:rPr lang="zh-TW" altLang="en-US" dirty="0"/>
              <a:t> 發生時間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D5AF2C2-7CAB-4FAE-A2F8-2770342A1D15}"/>
              </a:ext>
            </a:extLst>
          </p:cNvPr>
          <p:cNvSpPr/>
          <p:nvPr/>
        </p:nvSpPr>
        <p:spPr>
          <a:xfrm>
            <a:off x="3011054" y="3347204"/>
            <a:ext cx="2096655" cy="13946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數據 </a:t>
            </a:r>
            <a:r>
              <a:rPr lang="en-US" altLang="zh-TW" dirty="0"/>
              <a:t>+</a:t>
            </a:r>
            <a:r>
              <a:rPr lang="zh-TW" altLang="en-US" dirty="0"/>
              <a:t> 來源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25D38634-F6C5-4CDC-B473-F0953226AADD}"/>
              </a:ext>
            </a:extLst>
          </p:cNvPr>
          <p:cNvGrpSpPr/>
          <p:nvPr/>
        </p:nvGrpSpPr>
        <p:grpSpPr>
          <a:xfrm>
            <a:off x="5900373" y="2480397"/>
            <a:ext cx="2878162" cy="1733614"/>
            <a:chOff x="3527465" y="628971"/>
            <a:chExt cx="2878162" cy="173361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52F2FC2-9985-4812-AFBA-343CECB783C1}"/>
                </a:ext>
              </a:extLst>
            </p:cNvPr>
            <p:cNvSpPr/>
            <p:nvPr/>
          </p:nvSpPr>
          <p:spPr>
            <a:xfrm>
              <a:off x="3527465" y="628971"/>
              <a:ext cx="2878162" cy="1733614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5520467-9EC0-4A34-B048-CD31AE6A22C7}"/>
                </a:ext>
              </a:extLst>
            </p:cNvPr>
            <p:cNvSpPr txBox="1"/>
            <p:nvPr/>
          </p:nvSpPr>
          <p:spPr>
            <a:xfrm>
              <a:off x="3527465" y="628971"/>
              <a:ext cx="2878162" cy="17336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0" tIns="177800" rIns="177800" bIns="17780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kern="1200" dirty="0"/>
                <a:t>分類</a:t>
              </a:r>
              <a:endParaRPr lang="en-US" altLang="zh-TW" kern="1200" dirty="0"/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dirty="0"/>
                <a:t>目的</a:t>
              </a:r>
              <a:endParaRPr lang="en-US" altLang="zh-TW" dirty="0"/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kern="1200" dirty="0"/>
                <a:t>Data Ming</a:t>
              </a:r>
              <a:endParaRPr lang="zh-TW" altLang="en-US" kern="1200" dirty="0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9F018F8-AF64-4931-9B26-3A6A2E1CC65B}"/>
              </a:ext>
            </a:extLst>
          </p:cNvPr>
          <p:cNvGrpSpPr/>
          <p:nvPr/>
        </p:nvGrpSpPr>
        <p:grpSpPr>
          <a:xfrm>
            <a:off x="9180945" y="2480397"/>
            <a:ext cx="2878162" cy="1726897"/>
            <a:chOff x="7087924" y="651447"/>
            <a:chExt cx="2878162" cy="17268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679850C-1253-41CC-BF95-D61847A7B63C}"/>
                </a:ext>
              </a:extLst>
            </p:cNvPr>
            <p:cNvSpPr/>
            <p:nvPr/>
          </p:nvSpPr>
          <p:spPr>
            <a:xfrm>
              <a:off x="7087924" y="651447"/>
              <a:ext cx="2878162" cy="172689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96B99A2-F96A-446F-BDAD-4B4C13CD8577}"/>
                </a:ext>
              </a:extLst>
            </p:cNvPr>
            <p:cNvSpPr txBox="1"/>
            <p:nvPr/>
          </p:nvSpPr>
          <p:spPr>
            <a:xfrm>
              <a:off x="7087924" y="651447"/>
              <a:ext cx="2878162" cy="1726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0" tIns="177800" rIns="177800" bIns="17780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kern="1200" dirty="0"/>
                <a:t>定義</a:t>
              </a:r>
              <a:endParaRPr lang="en-US" altLang="zh-TW" kern="1200" dirty="0"/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kern="1200" dirty="0"/>
                <a:t>What you want</a:t>
              </a:r>
            </a:p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TW" kern="1200" dirty="0"/>
                <a:t>What is true</a:t>
              </a:r>
              <a:endParaRPr lang="zh-TW" altLang="en-US" kern="1200" dirty="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CD0F7326-F882-49CE-A1A9-231381A10A71}"/>
              </a:ext>
            </a:extLst>
          </p:cNvPr>
          <p:cNvGrpSpPr/>
          <p:nvPr/>
        </p:nvGrpSpPr>
        <p:grpSpPr>
          <a:xfrm>
            <a:off x="9180945" y="5439241"/>
            <a:ext cx="2878162" cy="1230430"/>
            <a:chOff x="7645" y="3043680"/>
            <a:chExt cx="2878162" cy="172689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E50B434-1F11-4D15-AC95-86B80362C5A3}"/>
                </a:ext>
              </a:extLst>
            </p:cNvPr>
            <p:cNvSpPr/>
            <p:nvPr/>
          </p:nvSpPr>
          <p:spPr>
            <a:xfrm>
              <a:off x="7645" y="3043680"/>
              <a:ext cx="2878162" cy="172689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EEE2ACB-07BC-49EF-A158-8BB6DD4639B3}"/>
                </a:ext>
              </a:extLst>
            </p:cNvPr>
            <p:cNvSpPr txBox="1"/>
            <p:nvPr/>
          </p:nvSpPr>
          <p:spPr>
            <a:xfrm>
              <a:off x="7645" y="3043680"/>
              <a:ext cx="2878162" cy="1726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0" tIns="177800" rIns="177800" bIns="17780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kern="1200" dirty="0"/>
                <a:t>獲取模型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FFC503B-7F8C-44D4-8E9E-60D6F3641CC5}"/>
              </a:ext>
            </a:extLst>
          </p:cNvPr>
          <p:cNvGrpSpPr/>
          <p:nvPr/>
        </p:nvGrpSpPr>
        <p:grpSpPr>
          <a:xfrm>
            <a:off x="5900373" y="5404803"/>
            <a:ext cx="2878162" cy="1291376"/>
            <a:chOff x="3547785" y="3043680"/>
            <a:chExt cx="2878162" cy="172689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C772A9F-20EA-4A1F-9349-E3691CCCC7DD}"/>
                </a:ext>
              </a:extLst>
            </p:cNvPr>
            <p:cNvSpPr/>
            <p:nvPr/>
          </p:nvSpPr>
          <p:spPr>
            <a:xfrm>
              <a:off x="3547785" y="3043680"/>
              <a:ext cx="2878162" cy="172689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EA73B7F-6959-456C-85EE-C7EC8A3C70D2}"/>
                </a:ext>
              </a:extLst>
            </p:cNvPr>
            <p:cNvSpPr txBox="1"/>
            <p:nvPr/>
          </p:nvSpPr>
          <p:spPr>
            <a:xfrm>
              <a:off x="3547785" y="3043680"/>
              <a:ext cx="2878162" cy="17268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0" tIns="177800" rIns="177800" bIns="17780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TW" altLang="en-US" kern="1200" dirty="0"/>
                <a:t>更新觀察結果與行為預測</a:t>
              </a:r>
            </a:p>
          </p:txBody>
        </p:sp>
      </p:grpSp>
      <p:sp>
        <p:nvSpPr>
          <p:cNvPr id="22" name="橢圓 21">
            <a:extLst>
              <a:ext uri="{FF2B5EF4-FFF2-40B4-BE49-F238E27FC236}">
                <a16:creationId xmlns:a16="http://schemas.microsoft.com/office/drawing/2014/main" id="{91570164-ABDE-4D16-9716-77EE9EB71E31}"/>
              </a:ext>
            </a:extLst>
          </p:cNvPr>
          <p:cNvSpPr/>
          <p:nvPr/>
        </p:nvSpPr>
        <p:spPr>
          <a:xfrm>
            <a:off x="3120227" y="5353146"/>
            <a:ext cx="2096655" cy="13946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新來源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30C96F6E-7F63-4C30-9FA9-76900E5198DF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2218390" y="2649859"/>
            <a:ext cx="792665" cy="31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1BF189C3-2DD6-42B1-9653-621B213607AE}"/>
              </a:ext>
            </a:extLst>
          </p:cNvPr>
          <p:cNvCxnSpPr>
            <a:stCxn id="4" idx="6"/>
            <a:endCxn id="6" idx="2"/>
          </p:cNvCxnSpPr>
          <p:nvPr/>
        </p:nvCxnSpPr>
        <p:spPr>
          <a:xfrm>
            <a:off x="2218390" y="2963056"/>
            <a:ext cx="792664" cy="1081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DCE6B38-E9D8-46D5-8B1E-C5903C258960}"/>
              </a:ext>
            </a:extLst>
          </p:cNvPr>
          <p:cNvCxnSpPr>
            <a:stCxn id="5" idx="6"/>
            <a:endCxn id="9" idx="1"/>
          </p:cNvCxnSpPr>
          <p:nvPr/>
        </p:nvCxnSpPr>
        <p:spPr>
          <a:xfrm>
            <a:off x="5107710" y="2649859"/>
            <a:ext cx="792663" cy="69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99EBBA1-BD27-493D-A8BD-7043336977B7}"/>
              </a:ext>
            </a:extLst>
          </p:cNvPr>
          <p:cNvCxnSpPr>
            <a:stCxn id="6" idx="6"/>
            <a:endCxn id="9" idx="1"/>
          </p:cNvCxnSpPr>
          <p:nvPr/>
        </p:nvCxnSpPr>
        <p:spPr>
          <a:xfrm flipV="1">
            <a:off x="5107709" y="3347204"/>
            <a:ext cx="792664" cy="69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A4B5858C-E7D3-49E6-B6E8-AE4D5A9B3254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8778535" y="3343846"/>
            <a:ext cx="402410" cy="3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E05AC59-817C-47EB-803E-88C01E684BCD}"/>
              </a:ext>
            </a:extLst>
          </p:cNvPr>
          <p:cNvCxnSpPr>
            <a:stCxn id="12" idx="2"/>
            <a:endCxn id="21" idx="0"/>
          </p:cNvCxnSpPr>
          <p:nvPr/>
        </p:nvCxnSpPr>
        <p:spPr>
          <a:xfrm>
            <a:off x="10620026" y="4207294"/>
            <a:ext cx="0" cy="1231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11C69C9-76C7-4328-A988-8FB236886B41}"/>
              </a:ext>
            </a:extLst>
          </p:cNvPr>
          <p:cNvCxnSpPr>
            <a:stCxn id="21" idx="1"/>
            <a:endCxn id="19" idx="3"/>
          </p:cNvCxnSpPr>
          <p:nvPr/>
        </p:nvCxnSpPr>
        <p:spPr>
          <a:xfrm flipH="1" flipV="1">
            <a:off x="8778535" y="6050491"/>
            <a:ext cx="402410" cy="3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8C5280E0-8CA5-45DA-9BA1-256712BB1824}"/>
              </a:ext>
            </a:extLst>
          </p:cNvPr>
          <p:cNvCxnSpPr>
            <a:stCxn id="19" idx="1"/>
            <a:endCxn id="22" idx="6"/>
          </p:cNvCxnSpPr>
          <p:nvPr/>
        </p:nvCxnSpPr>
        <p:spPr>
          <a:xfrm flipH="1">
            <a:off x="5216882" y="6050491"/>
            <a:ext cx="6834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接點: 肘形 39">
            <a:extLst>
              <a:ext uri="{FF2B5EF4-FFF2-40B4-BE49-F238E27FC236}">
                <a16:creationId xmlns:a16="http://schemas.microsoft.com/office/drawing/2014/main" id="{CC1EDB86-3F1A-4CAF-89BF-5DAF23A807D7}"/>
              </a:ext>
            </a:extLst>
          </p:cNvPr>
          <p:cNvCxnSpPr>
            <a:stCxn id="22" idx="2"/>
          </p:cNvCxnSpPr>
          <p:nvPr/>
        </p:nvCxnSpPr>
        <p:spPr>
          <a:xfrm rot="10800000">
            <a:off x="1052945" y="3660402"/>
            <a:ext cx="2067282" cy="23900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C383E26-39CE-4CA8-8FFE-15B97B921DA6}"/>
              </a:ext>
            </a:extLst>
          </p:cNvPr>
          <p:cNvSpPr txBox="1"/>
          <p:nvPr/>
        </p:nvSpPr>
        <p:spPr>
          <a:xfrm>
            <a:off x="1298662" y="565038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影響與被影響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C290FA35-E335-4D7C-BD69-44E242BEB67E}"/>
              </a:ext>
            </a:extLst>
          </p:cNvPr>
          <p:cNvSpPr txBox="1"/>
          <p:nvPr/>
        </p:nvSpPr>
        <p:spPr>
          <a:xfrm>
            <a:off x="9450475" y="184397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</a:rPr>
              <a:t>關聯性與跨領域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5442450-1D95-4C43-A71C-9A38D9DED854}"/>
              </a:ext>
            </a:extLst>
          </p:cNvPr>
          <p:cNvSpPr/>
          <p:nvPr/>
        </p:nvSpPr>
        <p:spPr>
          <a:xfrm>
            <a:off x="5107708" y="4598158"/>
            <a:ext cx="1219189" cy="63717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0070C0"/>
                </a:solidFill>
              </a:rPr>
              <a:t>決策模型</a:t>
            </a:r>
          </a:p>
        </p:txBody>
      </p:sp>
      <p:cxnSp>
        <p:nvCxnSpPr>
          <p:cNvPr id="16" name="接點: 肘形 15">
            <a:extLst>
              <a:ext uri="{FF2B5EF4-FFF2-40B4-BE49-F238E27FC236}">
                <a16:creationId xmlns:a16="http://schemas.microsoft.com/office/drawing/2014/main" id="{75F941D6-2CD5-401A-AC6A-E198B844CC2E}"/>
              </a:ext>
            </a:extLst>
          </p:cNvPr>
          <p:cNvCxnSpPr>
            <a:stCxn id="19" idx="0"/>
            <a:endCxn id="3" idx="6"/>
          </p:cNvCxnSpPr>
          <p:nvPr/>
        </p:nvCxnSpPr>
        <p:spPr>
          <a:xfrm rot="16200000" flipV="1">
            <a:off x="6589148" y="4654496"/>
            <a:ext cx="488056" cy="1012557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接點: 肘形 22">
            <a:extLst>
              <a:ext uri="{FF2B5EF4-FFF2-40B4-BE49-F238E27FC236}">
                <a16:creationId xmlns:a16="http://schemas.microsoft.com/office/drawing/2014/main" id="{BC53F074-FE30-4A22-B13B-FA6D7ED1FE41}"/>
              </a:ext>
            </a:extLst>
          </p:cNvPr>
          <p:cNvCxnSpPr>
            <a:stCxn id="3" idx="2"/>
            <a:endCxn id="22" idx="0"/>
          </p:cNvCxnSpPr>
          <p:nvPr/>
        </p:nvCxnSpPr>
        <p:spPr>
          <a:xfrm rot="10800000" flipV="1">
            <a:off x="4168556" y="4916746"/>
            <a:ext cx="939153" cy="436399"/>
          </a:xfrm>
          <a:prstGeom prst="bentConnector2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D9835A8-A750-4899-B044-AEDFA6C94BFB}"/>
              </a:ext>
            </a:extLst>
          </p:cNvPr>
          <p:cNvSpPr txBox="1"/>
          <p:nvPr/>
        </p:nvSpPr>
        <p:spPr>
          <a:xfrm>
            <a:off x="6400798" y="4483438"/>
            <a:ext cx="156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通知與更新</a:t>
            </a:r>
          </a:p>
        </p:txBody>
      </p:sp>
    </p:spTree>
    <p:extLst>
      <p:ext uri="{BB962C8B-B14F-4D97-AF65-F5344CB8AC3E}">
        <p14:creationId xmlns:p14="http://schemas.microsoft.com/office/powerpoint/2010/main" val="345360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6" name="组合 7"/>
          <p:cNvGrpSpPr>
            <a:grpSpLocks/>
          </p:cNvGrpSpPr>
          <p:nvPr/>
        </p:nvGrpSpPr>
        <p:grpSpPr bwMode="auto">
          <a:xfrm>
            <a:off x="17032" y="250014"/>
            <a:ext cx="12185235" cy="6602858"/>
            <a:chOff x="0" y="200115"/>
            <a:chExt cx="9212810" cy="4991559"/>
          </a:xfrm>
        </p:grpSpPr>
        <p:grpSp>
          <p:nvGrpSpPr>
            <p:cNvPr id="5128" name="组合 8"/>
            <p:cNvGrpSpPr>
              <a:grpSpLocks/>
            </p:cNvGrpSpPr>
            <p:nvPr/>
          </p:nvGrpSpPr>
          <p:grpSpPr bwMode="auto">
            <a:xfrm>
              <a:off x="0" y="200115"/>
              <a:ext cx="9211223" cy="510408"/>
              <a:chOff x="0" y="200115"/>
              <a:chExt cx="9211223" cy="510408"/>
            </a:xfrm>
          </p:grpSpPr>
          <p:sp>
            <p:nvSpPr>
              <p:cNvPr id="5136" name="TextBox 16"/>
              <p:cNvSpPr>
                <a:spLocks noChangeArrowheads="1"/>
              </p:cNvSpPr>
              <p:nvPr/>
            </p:nvSpPr>
            <p:spPr bwMode="auto">
              <a:xfrm>
                <a:off x="897730" y="200115"/>
                <a:ext cx="5899507" cy="51040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vert="horz" lIns="120000" tIns="60000" rIns="120000" bIns="60000" rtlCol="0" anchor="ctr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</a:pPr>
                <a:r>
                  <a:rPr kumimoji="1" lang="zh-TW" altLang="en-US" sz="4000" b="1" dirty="0">
                    <a:solidFill>
                      <a:srgbClr val="024F7C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rPr>
                  <a:t>生產自動化 </a:t>
                </a:r>
                <a:r>
                  <a:rPr kumimoji="1" lang="en-US" altLang="zh-TW" sz="4000" b="1" dirty="0">
                    <a:solidFill>
                      <a:srgbClr val="024F7C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rPr>
                  <a:t>- </a:t>
                </a:r>
                <a:r>
                  <a:rPr kumimoji="1" lang="zh-TW" altLang="en-US" sz="4000" b="1" dirty="0">
                    <a:solidFill>
                      <a:srgbClr val="024F7C"/>
                    </a:solidFill>
                    <a:latin typeface="Arial" panose="020B0604020202020204" pitchFamily="34" charset="0"/>
                  </a:rPr>
                  <a:t>就近生產</a:t>
                </a:r>
                <a:r>
                  <a:rPr kumimoji="1" lang="zh-TW" altLang="en-US" sz="4000" b="1" dirty="0">
                    <a:solidFill>
                      <a:srgbClr val="024F7C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rPr>
                  <a:t> </a:t>
                </a:r>
                <a:endParaRPr kumimoji="1" lang="zh-CN" altLang="en-US" sz="4000" b="1" dirty="0">
                  <a:solidFill>
                    <a:srgbClr val="024F7C"/>
                  </a:solidFill>
                  <a:latin typeface="Arial" panose="020B060402020202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5137" name="直接连接符 17"/>
              <p:cNvSpPr>
                <a:spLocks noChangeShapeType="1"/>
              </p:cNvSpPr>
              <p:nvPr/>
            </p:nvSpPr>
            <p:spPr bwMode="auto">
              <a:xfrm>
                <a:off x="0" y="708065"/>
                <a:ext cx="9211223" cy="1"/>
              </a:xfrm>
              <a:prstGeom prst="line">
                <a:avLst/>
              </a:prstGeom>
              <a:noFill/>
              <a:ln w="31750">
                <a:solidFill>
                  <a:srgbClr val="88C33A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81"/>
              </a:p>
            </p:txBody>
          </p:sp>
        </p:grpSp>
        <p:grpSp>
          <p:nvGrpSpPr>
            <p:cNvPr id="5129" name="组合 9"/>
            <p:cNvGrpSpPr>
              <a:grpSpLocks/>
            </p:cNvGrpSpPr>
            <p:nvPr/>
          </p:nvGrpSpPr>
          <p:grpSpPr bwMode="auto">
            <a:xfrm>
              <a:off x="1588" y="4980260"/>
              <a:ext cx="9211222" cy="211414"/>
              <a:chOff x="1588" y="679"/>
              <a:chExt cx="9211222" cy="211414"/>
            </a:xfrm>
          </p:grpSpPr>
          <p:sp>
            <p:nvSpPr>
              <p:cNvPr id="5131" name="直接连接符 11"/>
              <p:cNvSpPr>
                <a:spLocks noChangeShapeType="1"/>
              </p:cNvSpPr>
              <p:nvPr/>
            </p:nvSpPr>
            <p:spPr bwMode="auto">
              <a:xfrm>
                <a:off x="1588" y="679"/>
                <a:ext cx="9211222" cy="1"/>
              </a:xfrm>
              <a:prstGeom prst="line">
                <a:avLst/>
              </a:prstGeom>
              <a:noFill/>
              <a:ln w="31750">
                <a:solidFill>
                  <a:srgbClr val="A7D75B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81"/>
              </a:p>
            </p:txBody>
          </p:sp>
          <p:sp>
            <p:nvSpPr>
              <p:cNvPr id="5132" name="TextBox 12"/>
              <p:cNvSpPr>
                <a:spLocks noChangeArrowheads="1"/>
              </p:cNvSpPr>
              <p:nvPr/>
            </p:nvSpPr>
            <p:spPr bwMode="auto">
              <a:xfrm>
                <a:off x="916042" y="3854"/>
                <a:ext cx="1505755" cy="208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buFont typeface="Arial" pitchFamily="34" charset="0"/>
                  <a:buNone/>
                </a:pPr>
                <a:endParaRPr lang="zh-CN" altLang="en-US" sz="1190" dirty="0">
                  <a:solidFill>
                    <a:srgbClr val="FFFFFF"/>
                  </a:solidFill>
                  <a:ea typeface="微软雅黑" pitchFamily="34" charset="-122"/>
                  <a:sym typeface="Arial" pitchFamily="34" charset="0"/>
                </a:endParaRPr>
              </a:p>
            </p:txBody>
          </p:sp>
        </p:grp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351E033F-790B-481E-9E2A-00E55C740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3" y="1547559"/>
            <a:ext cx="6705955" cy="441683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231BA6D-0999-43FB-A590-0BF91DCA9DEF}"/>
              </a:ext>
            </a:extLst>
          </p:cNvPr>
          <p:cNvSpPr/>
          <p:nvPr/>
        </p:nvSpPr>
        <p:spPr>
          <a:xfrm>
            <a:off x="6917822" y="1597370"/>
            <a:ext cx="5255047" cy="2087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技術優勢</a:t>
            </a:r>
          </a:p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探測系統外</a:t>
            </a:r>
            <a:r>
              <a:rPr lang="en-US" altLang="zh-TW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內部、可見</a:t>
            </a:r>
            <a:r>
              <a:rPr lang="en-US" altLang="zh-TW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不可見、運行時問題</a:t>
            </a:r>
          </a:p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非停機、非拆解、非侵入</a:t>
            </a:r>
          </a:p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超越人類感知、辨識和分析能力</a:t>
            </a:r>
          </a:p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靈活部署，支持嵌入式設備和雲服務</a:t>
            </a:r>
          </a:p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不依賴人員經驗、身體狀態等條件</a:t>
            </a:r>
          </a:p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高準確率，及持續提升能力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C9FE67-6044-44A5-8998-7C5B9CAAC7B9}"/>
              </a:ext>
            </a:extLst>
          </p:cNvPr>
          <p:cNvSpPr/>
          <p:nvPr/>
        </p:nvSpPr>
        <p:spPr>
          <a:xfrm>
            <a:off x="6860679" y="4027916"/>
            <a:ext cx="4976768" cy="1517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</a:t>
            </a:r>
          </a:p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高精度：提高產品品質</a:t>
            </a:r>
          </a:p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高效率：提高產能</a:t>
            </a:r>
          </a:p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低成本：減少次品帶來的損失，低成本維護</a:t>
            </a:r>
          </a:p>
          <a:p>
            <a:r>
              <a:rPr lang="zh-TW" altLang="en-US" sz="1852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新功能：幫助產品迅速搶占市場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BF7C95C-978D-45FC-A8F9-7C038190E4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6" y="2121877"/>
            <a:ext cx="374903" cy="37490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4E6CCFF-0A62-471F-BCD9-B2EC42E703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67" y="3684801"/>
            <a:ext cx="429656" cy="42965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D7ED42B-3C70-41B3-9AD8-6B9F993CAD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48" y="2790093"/>
            <a:ext cx="374903" cy="37490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8D4A31F-9423-4A6B-955C-80C55166D4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6" y="3487108"/>
            <a:ext cx="374903" cy="37490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ADE7F54-AAE8-46E1-A342-FAD5C8497E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50" y="1343304"/>
            <a:ext cx="374903" cy="37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942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12542</TotalTime>
  <Words>1559</Words>
  <Application>Microsoft Office PowerPoint</Application>
  <PresentationFormat>寬螢幕</PresentationFormat>
  <Paragraphs>251</Paragraphs>
  <Slides>28</Slides>
  <Notes>8</Notes>
  <HiddenSlides>0</HiddenSlides>
  <MMClips>1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28</vt:i4>
      </vt:variant>
    </vt:vector>
  </HeadingPairs>
  <TitlesOfParts>
    <vt:vector size="48" baseType="lpstr">
      <vt:lpstr>等线</vt:lpstr>
      <vt:lpstr>Helvetica Light</vt:lpstr>
      <vt:lpstr>STKaiti</vt:lpstr>
      <vt:lpstr>微軟正黑體</vt:lpstr>
      <vt:lpstr>新細明體</vt:lpstr>
      <vt:lpstr>新細明體</vt:lpstr>
      <vt:lpstr>Arial</vt:lpstr>
      <vt:lpstr>Calibri</vt:lpstr>
      <vt:lpstr>Calibri Light</vt:lpstr>
      <vt:lpstr>Century Gothic</vt:lpstr>
      <vt:lpstr>Copperplate Gothic Bold</vt:lpstr>
      <vt:lpstr>Helvetica</vt:lpstr>
      <vt:lpstr>Impact</vt:lpstr>
      <vt:lpstr>Times New Roman</vt:lpstr>
      <vt:lpstr>Trebuchet MS</vt:lpstr>
      <vt:lpstr>Tw Cen MT</vt:lpstr>
      <vt:lpstr>Wingdings</vt:lpstr>
      <vt:lpstr>Wingdings 3</vt:lpstr>
      <vt:lpstr>Office 佈景主題</vt:lpstr>
      <vt:lpstr>1_Office 佈景主題</vt:lpstr>
      <vt:lpstr>PowerPoint 簡報</vt:lpstr>
      <vt:lpstr>PowerPoint 簡報</vt:lpstr>
      <vt:lpstr>PowerPoint 簡報</vt:lpstr>
      <vt:lpstr>邊緣計算 – AI &amp;&amp; IoT</vt:lpstr>
      <vt:lpstr>如何定義AI Edge computing</vt:lpstr>
      <vt:lpstr>NPU 與CPU, GPU 比較</vt:lpstr>
      <vt:lpstr>PowerPoint 簡報</vt:lpstr>
      <vt:lpstr>生產自動化 – 數據應用流程</vt:lpstr>
      <vt:lpstr>PowerPoint 簡報</vt:lpstr>
      <vt:lpstr>PowerPoint 簡報</vt:lpstr>
      <vt:lpstr>PowerPoint 簡報</vt:lpstr>
      <vt:lpstr> Problem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現在進行式</vt:lpstr>
      <vt:lpstr>PowerPoint 簡報</vt:lpstr>
      <vt:lpstr>NPU - Edge AI 做環保 </vt:lpstr>
      <vt:lpstr>未來進行式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 CHEN_Alpha</dc:creator>
  <cp:lastModifiedBy>jeffrey chen</cp:lastModifiedBy>
  <cp:revision>1176</cp:revision>
  <cp:lastPrinted>2019-11-05T16:18:11Z</cp:lastPrinted>
  <dcterms:created xsi:type="dcterms:W3CDTF">2018-06-02T00:02:00Z</dcterms:created>
  <dcterms:modified xsi:type="dcterms:W3CDTF">2019-12-21T08:43:46Z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2052-11.3.0.8586</vt:lpwstr>
  </property>
</Properties>
</file>